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5" r:id="rId3"/>
    <p:sldId id="284" r:id="rId4"/>
    <p:sldId id="279" r:id="rId5"/>
    <p:sldId id="282" r:id="rId6"/>
    <p:sldId id="281" r:id="rId7"/>
    <p:sldId id="280" r:id="rId8"/>
    <p:sldId id="271" r:id="rId9"/>
    <p:sldId id="272" r:id="rId10"/>
    <p:sldId id="283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8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C865-55A0-4146-B40F-2D7D0D5BFFB2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3E31-88F9-4025-8C72-52D08CDBF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890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C865-55A0-4146-B40F-2D7D0D5BFFB2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3E31-88F9-4025-8C72-52D08CDBF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075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C865-55A0-4146-B40F-2D7D0D5BFFB2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3E31-88F9-4025-8C72-52D08CDBF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91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C865-55A0-4146-B40F-2D7D0D5BFFB2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3E31-88F9-4025-8C72-52D08CDBF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156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C865-55A0-4146-B40F-2D7D0D5BFFB2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3E31-88F9-4025-8C72-52D08CDBF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380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C865-55A0-4146-B40F-2D7D0D5BFFB2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3E31-88F9-4025-8C72-52D08CDBF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615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C865-55A0-4146-B40F-2D7D0D5BFFB2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3E31-88F9-4025-8C72-52D08CDBF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346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C865-55A0-4146-B40F-2D7D0D5BFFB2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3E31-88F9-4025-8C72-52D08CDBF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825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C865-55A0-4146-B40F-2D7D0D5BFFB2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3E31-88F9-4025-8C72-52D08CDBF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241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C865-55A0-4146-B40F-2D7D0D5BFFB2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3E31-88F9-4025-8C72-52D08CDBF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983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EC865-55A0-4146-B40F-2D7D0D5BFFB2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83E31-88F9-4025-8C72-52D08CDBF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314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EC865-55A0-4146-B40F-2D7D0D5BFFB2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3E31-88F9-4025-8C72-52D08CDBF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515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lendspace.com/lessons/t-fEUTGqNXjwvg/ms-ps1-1-4-explain-how-the-periodic-table-can-help-you-categorize-elements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qNaBMvJXdJ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0RRVV4Diom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NULL"/><Relationship Id="rId7" Type="http://schemas.openxmlformats.org/officeDocument/2006/relationships/hyperlink" Target="https://www.youtube.com/watch?v=AcS3NOQnsQM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l7JqonyoKA" TargetMode="External"/><Relationship Id="rId2" Type="http://schemas.openxmlformats.org/officeDocument/2006/relationships/hyperlink" Target="https://www.youtube.com/watch?v=4gpEAj-Vei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4OTj9yNOa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wooBP7cjqw" TargetMode="External"/><Relationship Id="rId2" Type="http://schemas.openxmlformats.org/officeDocument/2006/relationships/hyperlink" Target="http://en.wikipedia.org/wiki/Metallic_bond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NO36yksPOB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Periodic Table Terms and Concepts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80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7753350" cy="43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81438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430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Periodic Trends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9812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Physical and chemical properties of elements vary across a period and down a group in a predictable manner.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15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Trends in Atomic Radius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787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</a:t>
            </a:r>
            <a:r>
              <a:rPr lang="en-US" dirty="0" err="1" smtClean="0"/>
              <a:t>Electronegativity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049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Ionization Energy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038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Overview</a:t>
            </a:r>
            <a:endParaRPr lang="en-US" dirty="0"/>
          </a:p>
        </p:txBody>
      </p:sp>
      <p:pic>
        <p:nvPicPr>
          <p:cNvPr id="286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80962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hemed.chem.purdue.edu/genchem/topicreview/bp/ch10/graphics/period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</p:spPr>
      </p:pic>
      <p:pic>
        <p:nvPicPr>
          <p:cNvPr id="4102" name="Picture 6" descr="http://chemed.chem.purdue.edu/genchem/topicreview/bp/ch10/graphics/period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</p:spPr>
      </p:pic>
      <p:pic>
        <p:nvPicPr>
          <p:cNvPr id="4104" name="Picture 8" descr="periodic tab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</p:spPr>
      </p:pic>
      <p:pic>
        <p:nvPicPr>
          <p:cNvPr id="4107" name="Picture 11" descr="http://chemed.chem.purdue.edu/genchem/topicreview/bp/ch10/graphics/periodic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</p:spPr>
      </p:pic>
      <p:pic>
        <p:nvPicPr>
          <p:cNvPr id="4109" name="Picture 13" descr="periodic tab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</p:spPr>
      </p:pic>
      <p:pic>
        <p:nvPicPr>
          <p:cNvPr id="4114" name="Picture 18" descr="http://modelscience.com/PeriodicTable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2703" y="762000"/>
            <a:ext cx="8344536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Atoms of metals readily lose their outer shell electrons, resulting in a free flowing (delocalized) cloud of electrons within their otherwise solid arrangement. </a:t>
            </a:r>
          </a:p>
          <a:p>
            <a:pPr fontAlgn="base"/>
            <a:r>
              <a:rPr lang="en-US" sz="2800" dirty="0" smtClean="0"/>
              <a:t>This provides the ability of metallic substances to easily transmit heat and electricity. </a:t>
            </a:r>
          </a:p>
          <a:p>
            <a:pPr fontAlgn="base"/>
            <a:endParaRPr lang="en-US" sz="2800" dirty="0" smtClean="0"/>
          </a:p>
          <a:p>
            <a:pPr fontAlgn="base"/>
            <a:r>
              <a:rPr lang="en-US" sz="2800" dirty="0" smtClean="0">
                <a:hlinkClick r:id="rId2"/>
              </a:rPr>
              <a:t>Properties of Metals</a:t>
            </a:r>
            <a:endParaRPr lang="en-US" sz="2800" dirty="0" smtClean="0"/>
          </a:p>
          <a:p>
            <a:pPr fontAlgn="base"/>
            <a:endParaRPr lang="en-US" sz="2800" dirty="0" smtClean="0"/>
          </a:p>
          <a:p>
            <a:pPr fontAlgn="base"/>
            <a:r>
              <a:rPr lang="en-US" sz="2800" dirty="0" smtClean="0">
                <a:hlinkClick r:id="rId3"/>
              </a:rPr>
              <a:t>Video – Steel: From Start to Finish</a:t>
            </a:r>
            <a:endParaRPr lang="en-US" sz="2800" dirty="0" smtClean="0"/>
          </a:p>
          <a:p>
            <a:pPr fontAlgn="base"/>
            <a:r>
              <a:rPr lang="en-US" sz="2800" dirty="0" smtClean="0">
                <a:hlinkClick r:id="rId4"/>
              </a:rPr>
              <a:t>Video – How Aluminum Foil is Made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4399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solidity of the metal is produced by electrostatic interactions between the nucleus and the electron cloud. This type of bond is called a </a:t>
            </a:r>
            <a:r>
              <a:rPr lang="en-US" dirty="0" smtClean="0">
                <a:hlinkClick r:id="rId2" tooltip="Metallic bond"/>
              </a:rPr>
              <a:t>metallic bond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Explain why Mg has a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higher melting point</a:t>
            </a:r>
            <a:r>
              <a:rPr lang="en-US" dirty="0" smtClean="0">
                <a:solidFill>
                  <a:srgbClr val="FF0000"/>
                </a:solidFill>
              </a:rPr>
              <a:t> than Na.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Metalloids</a:t>
            </a:r>
            <a:endParaRPr lang="en-US" dirty="0"/>
          </a:p>
        </p:txBody>
      </p:sp>
      <p:pic>
        <p:nvPicPr>
          <p:cNvPr id="6146" name="Picture 2" descr="http://www.iq.poquoson.org/dollaraire/8sci/metalloi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6245087" cy="3590926"/>
          </a:xfrm>
          <a:prstGeom prst="rect">
            <a:avLst/>
          </a:prstGeom>
          <a:noFill/>
        </p:spPr>
      </p:pic>
      <p:pic>
        <p:nvPicPr>
          <p:cNvPr id="4" name="Picture 2" descr="http://chemistryhungergames.weebly.com/uploads/8/8/4/9/8849208/4625809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752600"/>
            <a:ext cx="2574825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73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Nonmetals</a:t>
            </a:r>
            <a:endParaRPr lang="en-US" dirty="0"/>
          </a:p>
        </p:txBody>
      </p:sp>
      <p:pic>
        <p:nvPicPr>
          <p:cNvPr id="7170" name="Picture 2" descr="http://chemistryhungergames.weebly.com/uploads/8/8/4/9/8849208/462580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3962400" cy="4925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05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76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Elements in the same </a:t>
            </a:r>
            <a:r>
              <a:rPr lang="en-US" sz="3200" b="1" dirty="0" smtClean="0">
                <a:solidFill>
                  <a:srgbClr val="C00000"/>
                </a:solidFill>
              </a:rPr>
              <a:t>period</a:t>
            </a:r>
            <a:r>
              <a:rPr lang="en-US" sz="3200" dirty="0" smtClean="0">
                <a:solidFill>
                  <a:srgbClr val="C00000"/>
                </a:solidFill>
              </a:rPr>
              <a:t> have the same number of electron shells; across a period each element gains one more proton/electron and becomes less metallic.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429000"/>
            <a:ext cx="6000750" cy="301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891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9144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 elements in each group have the same number of electrons in the outer shell. Those outer electrons are also called </a:t>
            </a:r>
            <a:r>
              <a:rPr lang="en-US" sz="2800" b="1" dirty="0" smtClean="0">
                <a:solidFill>
                  <a:srgbClr val="C00000"/>
                </a:solidFill>
              </a:rPr>
              <a:t>valence electrons</a:t>
            </a:r>
            <a:r>
              <a:rPr lang="en-US" sz="2800" dirty="0" smtClean="0">
                <a:solidFill>
                  <a:srgbClr val="C00000"/>
                </a:solidFill>
              </a:rPr>
              <a:t>. They are the electrons involved in chemical bonding with other elements. This arrangement reflects the </a:t>
            </a:r>
            <a:r>
              <a:rPr lang="en-US" sz="2800" b="1" dirty="0" smtClean="0">
                <a:solidFill>
                  <a:srgbClr val="C00000"/>
                </a:solidFill>
              </a:rPr>
              <a:t>periodic</a:t>
            </a:r>
            <a:r>
              <a:rPr lang="en-US" sz="2800" dirty="0" smtClean="0">
                <a:solidFill>
                  <a:srgbClr val="C00000"/>
                </a:solidFill>
              </a:rPr>
              <a:t> recurrence of similar properties as the atomic number increases.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81400"/>
            <a:ext cx="5410200" cy="308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44739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147</Words>
  <Application>Microsoft Office PowerPoint</Application>
  <PresentationFormat>On-screen Show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Periodic Table Terms and Concepts</vt:lpstr>
      <vt:lpstr>History and Overview</vt:lpstr>
      <vt:lpstr>Slide 3</vt:lpstr>
      <vt:lpstr>Metals</vt:lpstr>
      <vt:lpstr>The solidity of the metal is produced by electrostatic interactions between the nucleus and the electron cloud. This type of bond is called a metallic bond.  Explain why Mg has a higher melting point than Na. </vt:lpstr>
      <vt:lpstr>Metalloids</vt:lpstr>
      <vt:lpstr>Nonmetals</vt:lpstr>
      <vt:lpstr>Period</vt:lpstr>
      <vt:lpstr>Groups</vt:lpstr>
      <vt:lpstr>Slide 10</vt:lpstr>
      <vt:lpstr>Slide 11</vt:lpstr>
      <vt:lpstr>Periodic Trends</vt:lpstr>
      <vt:lpstr>Trends in Atomic Radius</vt:lpstr>
      <vt:lpstr>Trends in Electronegativity</vt:lpstr>
      <vt:lpstr>Trends in Ionization Energy</vt:lpstr>
    </vt:vector>
  </TitlesOfParts>
  <Company>MPS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MPS</dc:creator>
  <cp:lastModifiedBy>Dan</cp:lastModifiedBy>
  <cp:revision>14</cp:revision>
  <dcterms:created xsi:type="dcterms:W3CDTF">2013-12-05T13:25:30Z</dcterms:created>
  <dcterms:modified xsi:type="dcterms:W3CDTF">2015-01-30T11:14:43Z</dcterms:modified>
</cp:coreProperties>
</file>