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3"/>
  </p:notesMasterIdLst>
  <p:handoutMasterIdLst>
    <p:handoutMasterId r:id="rId34"/>
  </p:handoutMasterIdLst>
  <p:sldIdLst>
    <p:sldId id="332" r:id="rId2"/>
    <p:sldId id="364" r:id="rId3"/>
    <p:sldId id="342" r:id="rId4"/>
    <p:sldId id="322" r:id="rId5"/>
    <p:sldId id="305" r:id="rId6"/>
    <p:sldId id="323" r:id="rId7"/>
    <p:sldId id="370" r:id="rId8"/>
    <p:sldId id="378" r:id="rId9"/>
    <p:sldId id="374" r:id="rId10"/>
    <p:sldId id="375" r:id="rId11"/>
    <p:sldId id="376" r:id="rId12"/>
    <p:sldId id="377" r:id="rId13"/>
    <p:sldId id="357" r:id="rId14"/>
    <p:sldId id="300" r:id="rId15"/>
    <p:sldId id="346" r:id="rId16"/>
    <p:sldId id="301" r:id="rId17"/>
    <p:sldId id="299" r:id="rId18"/>
    <p:sldId id="365" r:id="rId19"/>
    <p:sldId id="347" r:id="rId20"/>
    <p:sldId id="361" r:id="rId21"/>
    <p:sldId id="363" r:id="rId22"/>
    <p:sldId id="362" r:id="rId23"/>
    <p:sldId id="353" r:id="rId24"/>
    <p:sldId id="359" r:id="rId25"/>
    <p:sldId id="360" r:id="rId26"/>
    <p:sldId id="372" r:id="rId27"/>
    <p:sldId id="307" r:id="rId28"/>
    <p:sldId id="368" r:id="rId29"/>
    <p:sldId id="371" r:id="rId30"/>
    <p:sldId id="367" r:id="rId31"/>
    <p:sldId id="358" r:id="rId3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  <a:srgbClr val="FFCC00"/>
    <a:srgbClr val="FF3300"/>
    <a:srgbClr val="3702F8"/>
    <a:srgbClr val="4303F7"/>
    <a:srgbClr val="3333FF"/>
    <a:srgbClr val="2D2DFF"/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4" autoAdjust="0"/>
    <p:restoredTop sz="94660" autoAdjust="0"/>
  </p:normalViewPr>
  <p:slideViewPr>
    <p:cSldViewPr>
      <p:cViewPr>
        <p:scale>
          <a:sx n="75" d="100"/>
          <a:sy n="75" d="100"/>
        </p:scale>
        <p:origin x="-2682" y="-12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4" d="100"/>
          <a:sy n="44" d="100"/>
        </p:scale>
        <p:origin x="-1502" y="-67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28.xml"/><Relationship Id="rId2" Type="http://schemas.openxmlformats.org/officeDocument/2006/relationships/slide" Target="slides/slide16.xml"/><Relationship Id="rId1" Type="http://schemas.openxmlformats.org/officeDocument/2006/relationships/slide" Target="slides/slide1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7A2D7C-8769-41E3-86D6-0A3F3B2666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D8DFB20-4FEC-4BE8-A1CD-52FC0B2DEB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B25B0-78C9-44B9-9DC4-9E2B581CFE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04E82-1898-42D5-8592-4CFC915DA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B4CD9-DAC6-45BA-B3BC-5EB1D871C8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3C042-9B52-4032-BBF2-E2F4E10816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D648B-2491-43E6-A4E5-BFDB3F9F45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255FB-6BE4-44BE-832F-6AFE1DD34C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212E8-B5C7-463B-BCE1-CDD7D671D6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3ACA1-411F-49A7-8A45-35BD040F17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7931E-FEC9-4028-A970-A48479866A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77CAD-C767-4919-912B-BD186CE5AF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C8837-80EB-424E-8FA7-7BD2DE3DC1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DBED264-BC8C-4864-944A-DA8933AB7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7" r:id="rId2"/>
    <p:sldLayoutId id="2147483686" r:id="rId3"/>
    <p:sldLayoutId id="2147483685" r:id="rId4"/>
    <p:sldLayoutId id="2147483684" r:id="rId5"/>
    <p:sldLayoutId id="2147483683" r:id="rId6"/>
    <p:sldLayoutId id="2147483682" r:id="rId7"/>
    <p:sldLayoutId id="2147483681" r:id="rId8"/>
    <p:sldLayoutId id="2147483680" r:id="rId9"/>
    <p:sldLayoutId id="2147483679" r:id="rId10"/>
    <p:sldLayoutId id="214748367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143000"/>
            <a:ext cx="7505700" cy="1905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b="1" smtClean="0"/>
              <a:t>Acids, pH, and Buffers:</a:t>
            </a:r>
            <a:br>
              <a:rPr lang="en-US" sz="4000" b="1" smtClean="0"/>
            </a:br>
            <a:r>
              <a:rPr lang="en-US" sz="3200" b="1" smtClean="0"/>
              <a:t/>
            </a:r>
            <a:br>
              <a:rPr lang="en-US" sz="3200" b="1" smtClean="0"/>
            </a:br>
            <a:r>
              <a:rPr lang="en-US" sz="3200" b="1" smtClean="0"/>
              <a:t>Some Basic Chemistry for Biological Science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3733800"/>
            <a:ext cx="8027988" cy="19050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b="1" smtClean="0">
                <a:solidFill>
                  <a:schemeClr val="tx2"/>
                </a:solidFill>
              </a:rPr>
              <a:t>Terry Platt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b="1" smtClean="0">
                <a:solidFill>
                  <a:schemeClr val="tx2"/>
                </a:solidFill>
              </a:rPr>
              <a:t>University of Rochester</a:t>
            </a:r>
            <a:endParaRPr lang="en-US" smtClean="0"/>
          </a:p>
        </p:txBody>
      </p:sp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1F0945-F967-4542-B867-3FA045753968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7924800" cy="914400"/>
          </a:xfrm>
        </p:spPr>
        <p:txBody>
          <a:bodyPr/>
          <a:lstStyle/>
          <a:p>
            <a:pPr eaLnBrk="1" hangingPunct="1"/>
            <a:r>
              <a:rPr lang="en-US" sz="4000" b="1" smtClean="0"/>
              <a:t>RESULTS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848600" cy="4114800"/>
          </a:xfrm>
        </p:spPr>
        <p:txBody>
          <a:bodyPr/>
          <a:lstStyle/>
          <a:p>
            <a:pPr eaLnBrk="1" hangingPunct="1"/>
            <a:r>
              <a:rPr lang="en-US" smtClean="0"/>
              <a:t> The solution went from pink to clear,</a:t>
            </a:r>
          </a:p>
          <a:p>
            <a:pPr eaLnBrk="1" hangingPunct="1"/>
            <a:endParaRPr lang="en-US" sz="800" smtClean="0"/>
          </a:p>
          <a:p>
            <a:pPr eaLnBrk="1" hangingPunct="1"/>
            <a:r>
              <a:rPr lang="en-US" smtClean="0"/>
              <a:t> indicating a </a:t>
            </a:r>
            <a:r>
              <a:rPr lang="en-US" i="1" smtClean="0"/>
              <a:t>decrease</a:t>
            </a:r>
            <a:r>
              <a:rPr lang="en-US" smtClean="0"/>
              <a:t> in pH (the color-  	changing dye is phenolphthalein),</a:t>
            </a:r>
          </a:p>
          <a:p>
            <a:pPr eaLnBrk="1" hangingPunct="1"/>
            <a:endParaRPr lang="en-US" sz="800" smtClean="0"/>
          </a:p>
          <a:p>
            <a:pPr eaLnBrk="1" hangingPunct="1"/>
            <a:r>
              <a:rPr lang="en-US" smtClean="0"/>
              <a:t> i.e., an </a:t>
            </a:r>
            <a:r>
              <a:rPr lang="en-US" i="1" smtClean="0"/>
              <a:t>increase</a:t>
            </a:r>
            <a:r>
              <a:rPr lang="en-US" smtClean="0"/>
              <a:t> of acidity.</a:t>
            </a:r>
          </a:p>
          <a:p>
            <a:pPr eaLnBrk="1" hangingPunct="1"/>
            <a:endParaRPr lang="en-US" sz="800" smtClean="0"/>
          </a:p>
          <a:p>
            <a:pPr eaLnBrk="1" hangingPunct="1">
              <a:buFont typeface="Arial" charset="0"/>
              <a:buNone/>
            </a:pPr>
            <a:endParaRPr lang="en-US" sz="1000" b="1" i="1" smtClean="0">
              <a:solidFill>
                <a:schemeClr val="tx2"/>
              </a:solidFill>
            </a:endParaRPr>
          </a:p>
          <a:p>
            <a:pPr algn="ctr" eaLnBrk="1" hangingPunct="1">
              <a:buFont typeface="Arial" charset="0"/>
              <a:buNone/>
            </a:pPr>
            <a:r>
              <a:rPr lang="en-US" sz="3600" b="1" i="1" smtClean="0">
                <a:solidFill>
                  <a:schemeClr val="tx2"/>
                </a:solidFill>
              </a:rPr>
              <a:t>What could this be due to?</a:t>
            </a:r>
          </a:p>
          <a:p>
            <a:pPr eaLnBrk="1" hangingPunct="1">
              <a:buFont typeface="Arial" charset="0"/>
              <a:buNone/>
            </a:pPr>
            <a:endParaRPr lang="en-US" sz="3600" b="1" i="1" smtClean="0">
              <a:solidFill>
                <a:schemeClr val="tx2"/>
              </a:solidFill>
            </a:endParaRPr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8FA104-9386-4AAC-8F66-112247B053FB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305800" cy="990600"/>
          </a:xfrm>
        </p:spPr>
        <p:txBody>
          <a:bodyPr/>
          <a:lstStyle/>
          <a:p>
            <a:pPr eaLnBrk="1" hangingPunct="1"/>
            <a:r>
              <a:rPr lang="en-US" sz="3600" b="1" smtClean="0"/>
              <a:t>The Hydration of Carbon Dioxide in Water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779588" y="2057400"/>
            <a:ext cx="2411412" cy="2362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CO</a:t>
            </a:r>
            <a:r>
              <a:rPr lang="en-US" baseline="-25000" smtClean="0"/>
              <a:t>2</a:t>
            </a:r>
            <a:r>
              <a:rPr lang="en-US" smtClean="0"/>
              <a:t> + H</a:t>
            </a:r>
            <a:r>
              <a:rPr lang="en-US" baseline="-25000" smtClean="0"/>
              <a:t>2</a:t>
            </a:r>
            <a:r>
              <a:rPr lang="en-US" smtClean="0"/>
              <a:t>O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    H</a:t>
            </a:r>
            <a:r>
              <a:rPr lang="en-US" baseline="-25000" smtClean="0"/>
              <a:t>2</a:t>
            </a:r>
            <a:r>
              <a:rPr lang="en-US" smtClean="0"/>
              <a:t>CO</a:t>
            </a:r>
            <a:r>
              <a:rPr lang="en-US" baseline="-25000" smtClean="0"/>
              <a:t>3</a:t>
            </a:r>
            <a:endParaRPr lang="en-US" baseline="30000" smtClean="0"/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94A79C-F064-4025-B4B4-0155BDCC3E3B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2293" name="AutoShape 4"/>
          <p:cNvSpPr>
            <a:spLocks noChangeArrowheads="1"/>
          </p:cNvSpPr>
          <p:nvPr/>
        </p:nvSpPr>
        <p:spPr bwMode="auto">
          <a:xfrm>
            <a:off x="2743200" y="2971800"/>
            <a:ext cx="381000" cy="609600"/>
          </a:xfrm>
          <a:prstGeom prst="downArrow">
            <a:avLst>
              <a:gd name="adj1" fmla="val 50000"/>
              <a:gd name="adj2" fmla="val 4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Text Box 5"/>
          <p:cNvSpPr txBox="1">
            <a:spLocks noChangeArrowheads="1"/>
          </p:cNvSpPr>
          <p:nvPr/>
        </p:nvSpPr>
        <p:spPr bwMode="auto">
          <a:xfrm>
            <a:off x="4327525" y="3810000"/>
            <a:ext cx="35210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3200"/>
              <a:t>⇌     HCO</a:t>
            </a:r>
            <a:r>
              <a:rPr lang="en-US" sz="3200" baseline="-25000"/>
              <a:t>3</a:t>
            </a:r>
            <a:r>
              <a:rPr lang="en-US" sz="4000" baseline="30000"/>
              <a:t>-</a:t>
            </a:r>
            <a:r>
              <a:rPr lang="en-US" sz="3200"/>
              <a:t> +  H</a:t>
            </a:r>
            <a:r>
              <a:rPr lang="en-US" sz="3200" baseline="30000"/>
              <a:t>+</a:t>
            </a:r>
          </a:p>
          <a:p>
            <a:endParaRPr lang="en-US" sz="3200"/>
          </a:p>
        </p:txBody>
      </p:sp>
      <p:sp>
        <p:nvSpPr>
          <p:cNvPr id="12295" name="Text Box 6"/>
          <p:cNvSpPr txBox="1">
            <a:spLocks noChangeArrowheads="1"/>
          </p:cNvSpPr>
          <p:nvPr/>
        </p:nvSpPr>
        <p:spPr bwMode="auto">
          <a:xfrm>
            <a:off x="304800" y="4800600"/>
            <a:ext cx="85344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500"/>
              <a:t>As carbon dioxide goes into solution, carbonic acid is formed, which partially dissociates, liberating protons (H</a:t>
            </a:r>
            <a:r>
              <a:rPr lang="en-US" sz="2500" baseline="30000"/>
              <a:t>+</a:t>
            </a:r>
            <a:r>
              <a:rPr lang="en-US" sz="2500"/>
              <a:t>) and thus causing the solution to become more acidic, i.e., </a:t>
            </a:r>
            <a:r>
              <a:rPr lang="en-US" sz="2500" i="1"/>
              <a:t>lowering</a:t>
            </a:r>
            <a:r>
              <a:rPr lang="en-US" sz="2500"/>
              <a:t> the pH.</a:t>
            </a:r>
          </a:p>
        </p:txBody>
      </p:sp>
      <p:sp>
        <p:nvSpPr>
          <p:cNvPr id="12296" name="Oval 7"/>
          <p:cNvSpPr>
            <a:spLocks noChangeArrowheads="1"/>
          </p:cNvSpPr>
          <p:nvPr/>
        </p:nvSpPr>
        <p:spPr bwMode="auto">
          <a:xfrm>
            <a:off x="6934200" y="3733800"/>
            <a:ext cx="762000" cy="685800"/>
          </a:xfrm>
          <a:prstGeom prst="ellips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9144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3200" b="1" smtClean="0"/>
              <a:t>And you can apply what you just learned about carbon dioxide…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3657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smtClean="0"/>
              <a:t>When Molly’s mom ran home so hard, what do you think would have happened to the pH (acidity) of her blood?</a:t>
            </a:r>
          </a:p>
          <a:p>
            <a:pPr eaLnBrk="1" hangingPunct="1">
              <a:lnSpc>
                <a:spcPct val="90000"/>
              </a:lnSpc>
            </a:pPr>
            <a:endParaRPr lang="en-US" sz="800" smtClean="0"/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What would be the effect on pH once she stops running, but continues to breathe hard for a few minutes?  Why?</a:t>
            </a:r>
          </a:p>
          <a:p>
            <a:pPr eaLnBrk="1" hangingPunct="1">
              <a:lnSpc>
                <a:spcPct val="90000"/>
              </a:lnSpc>
            </a:pPr>
            <a:endParaRPr lang="en-US" sz="800" smtClean="0"/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For an athlete about to begin an event, what would the consequence of hyperventilation be on her blood pH?  What advantage might this confer?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z="2600" smtClean="0"/>
          </a:p>
        </p:txBody>
      </p:sp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01A906-0F14-4F63-B17C-6D90B3C8CD1C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685800" y="5181600"/>
            <a:ext cx="7543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i="1">
                <a:solidFill>
                  <a:schemeClr val="tx2"/>
                </a:solidFill>
              </a:rPr>
              <a:t>So, in water, CO</a:t>
            </a:r>
            <a:r>
              <a:rPr lang="en-US" sz="3200" b="1" i="1" baseline="-25000">
                <a:solidFill>
                  <a:schemeClr val="tx2"/>
                </a:solidFill>
              </a:rPr>
              <a:t>2</a:t>
            </a:r>
            <a:r>
              <a:rPr lang="en-US" b="1">
                <a:solidFill>
                  <a:schemeClr val="tx2"/>
                </a:solidFill>
              </a:rPr>
              <a:t> </a:t>
            </a:r>
            <a:r>
              <a:rPr lang="en-US" sz="3200" b="1" i="1">
                <a:solidFill>
                  <a:schemeClr val="tx2"/>
                </a:solidFill>
              </a:rPr>
              <a:t>forms a weak acid!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pPr eaLnBrk="1" hangingPunct="1"/>
            <a:r>
              <a:rPr lang="en-US" sz="4000" b="1" smtClean="0"/>
              <a:t>But What’s a Weak Acid?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114800"/>
          </a:xfrm>
        </p:spPr>
        <p:txBody>
          <a:bodyPr/>
          <a:lstStyle/>
          <a:p>
            <a:pPr eaLnBrk="1" hangingPunct="1"/>
            <a:r>
              <a:rPr lang="en-US" sz="2800" smtClean="0"/>
              <a:t>Some substances, like acetic acid (vinegar!) dissociate poorly in water.</a:t>
            </a:r>
          </a:p>
          <a:p>
            <a:pPr eaLnBrk="1" hangingPunct="1"/>
            <a:r>
              <a:rPr lang="en-US" sz="2800" smtClean="0"/>
              <a:t>Thus, they release protons, but only a small fraction of their molecules dissociate (ionize).</a:t>
            </a:r>
          </a:p>
          <a:p>
            <a:pPr eaLnBrk="1" hangingPunct="1"/>
            <a:r>
              <a:rPr lang="en-US" sz="2800" smtClean="0"/>
              <a:t>Such compounds are considered to be weak acids.</a:t>
            </a:r>
          </a:p>
          <a:p>
            <a:pPr eaLnBrk="1" hangingPunct="1"/>
            <a:r>
              <a:rPr lang="en-US" sz="2800" smtClean="0"/>
              <a:t>Thus, while 1 M HCl is pH = 0 (why?), 1 M acetic acid is only pH = 2.4…</a:t>
            </a:r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60F4CE-ECC7-412C-ACA8-9F6FB83028ED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543800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b="1" smtClean="0"/>
              <a:t>Weak acids thus are in equilibrium with their ionized species:</a:t>
            </a:r>
            <a:r>
              <a:rPr lang="en-US" sz="3200" smtClean="0"/>
              <a:t>          </a:t>
            </a:r>
          </a:p>
        </p:txBody>
      </p:sp>
      <p:sp>
        <p:nvSpPr>
          <p:cNvPr id="1536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A6C691-ED0F-4F65-A055-2635146B2F37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1905000" y="2971800"/>
            <a:ext cx="6181725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  <a:p>
            <a:r>
              <a:rPr lang="en-US" sz="5400"/>
              <a:t>HA          H</a:t>
            </a:r>
            <a:r>
              <a:rPr lang="en-US" sz="5400" baseline="30000"/>
              <a:t>+</a:t>
            </a:r>
            <a:r>
              <a:rPr lang="en-US" sz="5400"/>
              <a:t> + A</a:t>
            </a:r>
            <a:r>
              <a:rPr lang="en-US" sz="5400" baseline="42000"/>
              <a:t>-</a:t>
            </a:r>
            <a:endParaRPr lang="en-US" sz="5400"/>
          </a:p>
          <a:p>
            <a:endParaRPr lang="en-US" sz="6000"/>
          </a:p>
          <a:p>
            <a:r>
              <a:rPr lang="en-US" sz="5400"/>
              <a:t>K</a:t>
            </a:r>
            <a:r>
              <a:rPr lang="en-US" sz="5400" baseline="-25000"/>
              <a:t>eq</a:t>
            </a:r>
            <a:r>
              <a:rPr lang="en-US" sz="5400"/>
              <a:t> =</a:t>
            </a:r>
            <a:endParaRPr lang="en-US" sz="5400" baseline="42000"/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4038600" y="4756150"/>
            <a:ext cx="2317750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 u="sng"/>
              <a:t>[H</a:t>
            </a:r>
            <a:r>
              <a:rPr lang="en-US" sz="5400" u="sng" baseline="30000"/>
              <a:t>+</a:t>
            </a:r>
            <a:r>
              <a:rPr lang="en-US" sz="5400" u="sng"/>
              <a:t>][A</a:t>
            </a:r>
            <a:r>
              <a:rPr lang="en-US" sz="5400" u="sng" baseline="42000"/>
              <a:t>-</a:t>
            </a:r>
            <a:r>
              <a:rPr lang="en-US" sz="5400" u="sng"/>
              <a:t>]</a:t>
            </a:r>
          </a:p>
          <a:p>
            <a:r>
              <a:rPr lang="en-US" sz="5400" baseline="42000"/>
              <a:t>   </a:t>
            </a:r>
            <a:r>
              <a:rPr lang="en-US" sz="5400"/>
              <a:t>[HA]</a:t>
            </a:r>
            <a:endParaRPr lang="en-US" sz="5400" baseline="42000"/>
          </a:p>
          <a:p>
            <a:endParaRPr lang="en-US"/>
          </a:p>
        </p:txBody>
      </p:sp>
      <p:sp>
        <p:nvSpPr>
          <p:cNvPr id="15366" name="Text Box 5"/>
          <p:cNvSpPr txBox="1">
            <a:spLocks noChangeArrowheads="1"/>
          </p:cNvSpPr>
          <p:nvPr/>
        </p:nvSpPr>
        <p:spPr bwMode="auto">
          <a:xfrm>
            <a:off x="1524000" y="22860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WP MathA" pitchFamily="2" charset="2"/>
            </a:endParaRPr>
          </a:p>
        </p:txBody>
      </p:sp>
      <p:sp>
        <p:nvSpPr>
          <p:cNvPr id="15367" name="Text Box 6"/>
          <p:cNvSpPr txBox="1">
            <a:spLocks noChangeArrowheads="1"/>
          </p:cNvSpPr>
          <p:nvPr/>
        </p:nvSpPr>
        <p:spPr bwMode="auto">
          <a:xfrm>
            <a:off x="762000" y="1905000"/>
            <a:ext cx="7924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/>
              <a:t>Governed by the Law of Mass Action, and characterized by an</a:t>
            </a:r>
            <a:r>
              <a:rPr lang="en-US" sz="3000">
                <a:solidFill>
                  <a:srgbClr val="FFFF00"/>
                </a:solidFill>
              </a:rPr>
              <a:t> </a:t>
            </a:r>
            <a:r>
              <a:rPr lang="en-US" sz="3000" b="1" i="1"/>
              <a:t>equilibrium constant</a:t>
            </a:r>
            <a:r>
              <a:rPr lang="en-US" sz="3000"/>
              <a:t>:</a:t>
            </a:r>
          </a:p>
        </p:txBody>
      </p:sp>
      <p:sp>
        <p:nvSpPr>
          <p:cNvPr id="15368" name="AutoShape 7"/>
          <p:cNvSpPr>
            <a:spLocks noChangeArrowheads="1"/>
          </p:cNvSpPr>
          <p:nvPr/>
        </p:nvSpPr>
        <p:spPr bwMode="auto">
          <a:xfrm>
            <a:off x="3276600" y="3581400"/>
            <a:ext cx="1214438" cy="485775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620000" cy="1143000"/>
          </a:xfrm>
        </p:spPr>
        <p:txBody>
          <a:bodyPr/>
          <a:lstStyle/>
          <a:p>
            <a:pPr eaLnBrk="1" hangingPunct="1"/>
            <a:r>
              <a:rPr lang="en-US" sz="4000" b="1" smtClean="0"/>
              <a:t>Water:  A Very Weak Acid</a:t>
            </a:r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58DD84-FD34-4353-AB0E-D39AB3CEB713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17767" name="Text Box 7"/>
          <p:cNvSpPr txBox="1">
            <a:spLocks noChangeArrowheads="1"/>
          </p:cNvSpPr>
          <p:nvPr/>
        </p:nvSpPr>
        <p:spPr bwMode="auto">
          <a:xfrm>
            <a:off x="685800" y="4800600"/>
            <a:ext cx="7924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/>
              <a:t>But this hardly happens at all:  In fact, at equilibrium, </a:t>
            </a:r>
          </a:p>
          <a:p>
            <a:pPr algn="ctr"/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[H</a:t>
            </a:r>
            <a:r>
              <a:rPr lang="en-US" baseline="30000"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] = [OH</a:t>
            </a:r>
            <a:r>
              <a:rPr lang="en-US" baseline="30000"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] = 0.0000001 M = 10</a:t>
            </a:r>
            <a:r>
              <a:rPr lang="en-US" baseline="30000">
                <a:effectLst>
                  <a:outerShdw blurRad="38100" dist="38100" dir="2700000" algn="tl">
                    <a:srgbClr val="C0C0C0"/>
                  </a:outerShdw>
                </a:effectLst>
              </a:rPr>
              <a:t>-7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 M = pH 7</a:t>
            </a:r>
            <a:r>
              <a:rPr lang="en-US" sz="2000"/>
              <a:t> </a:t>
            </a:r>
          </a:p>
          <a:p>
            <a:pPr algn="ctr"/>
            <a:endParaRPr lang="en-US" sz="1600"/>
          </a:p>
          <a:p>
            <a:r>
              <a:rPr lang="en-US" sz="2000"/>
              <a:t>Indeed, only two of every 10</a:t>
            </a:r>
            <a:r>
              <a:rPr lang="en-US" sz="2000" baseline="30000"/>
              <a:t>9</a:t>
            </a:r>
            <a:r>
              <a:rPr lang="en-US" sz="2000"/>
              <a:t> (1 billion) molecules in pure water are ionized at any instant - </a:t>
            </a:r>
            <a:r>
              <a:rPr lang="en-US" sz="2000" b="1" i="1">
                <a:solidFill>
                  <a:schemeClr val="tx2"/>
                </a:solidFill>
              </a:rPr>
              <a:t>Can you confirm this?</a:t>
            </a:r>
          </a:p>
        </p:txBody>
      </p:sp>
      <p:sp>
        <p:nvSpPr>
          <p:cNvPr id="16389" name="Rectangle 8"/>
          <p:cNvSpPr>
            <a:spLocks noChangeArrowheads="1"/>
          </p:cNvSpPr>
          <p:nvPr/>
        </p:nvSpPr>
        <p:spPr bwMode="auto">
          <a:xfrm>
            <a:off x="1066800" y="960438"/>
            <a:ext cx="8229600" cy="359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en-US">
              <a:latin typeface="Trebuchet MS" pitchFamily="34" charset="0"/>
            </a:endParaRPr>
          </a:p>
          <a:p>
            <a:pPr eaLnBrk="0" hangingPunct="0"/>
            <a:endParaRPr lang="en-US">
              <a:latin typeface="Trebuchet MS" pitchFamily="34" charset="0"/>
            </a:endParaRPr>
          </a:p>
          <a:p>
            <a:pPr eaLnBrk="0" hangingPunct="0"/>
            <a:endParaRPr lang="en-US">
              <a:latin typeface="Trebuchet MS" pitchFamily="34" charset="0"/>
            </a:endParaRPr>
          </a:p>
          <a:p>
            <a:pPr eaLnBrk="0" hangingPunct="0"/>
            <a:r>
              <a:rPr lang="en-US">
                <a:latin typeface="Trebuchet MS" pitchFamily="34" charset="0"/>
              </a:rPr>
              <a:t>          </a:t>
            </a:r>
            <a:r>
              <a:rPr lang="en-US" sz="4400">
                <a:latin typeface="Trebuchet MS" pitchFamily="34" charset="0"/>
              </a:rPr>
              <a:t>+                             +</a:t>
            </a:r>
          </a:p>
          <a:p>
            <a:pPr eaLnBrk="0" hangingPunct="0"/>
            <a:r>
              <a:rPr lang="en-US">
                <a:latin typeface="Trebuchet MS" pitchFamily="34" charset="0"/>
              </a:rPr>
              <a:t>				</a:t>
            </a:r>
          </a:p>
          <a:p>
            <a:pPr eaLnBrk="0" hangingPunct="0"/>
            <a:r>
              <a:rPr lang="en-US">
                <a:latin typeface="Trebuchet MS" pitchFamily="34" charset="0"/>
              </a:rPr>
              <a:t>                                                 </a:t>
            </a:r>
          </a:p>
          <a:p>
            <a:pPr eaLnBrk="0" hangingPunct="0"/>
            <a:r>
              <a:rPr lang="en-US" sz="1800">
                <a:latin typeface="Trebuchet MS" pitchFamily="34" charset="0"/>
              </a:rPr>
              <a:t>                                                                  hydronium ion       hydroxide ion</a:t>
            </a:r>
          </a:p>
          <a:p>
            <a:pPr eaLnBrk="0" hangingPunct="0"/>
            <a:r>
              <a:rPr lang="en-US">
                <a:latin typeface="Trebuchet MS" pitchFamily="34" charset="0"/>
              </a:rPr>
              <a:t>          2 H</a:t>
            </a:r>
            <a:r>
              <a:rPr lang="en-US" baseline="-30000">
                <a:latin typeface="Trebuchet MS" pitchFamily="34" charset="0"/>
              </a:rPr>
              <a:t>2</a:t>
            </a:r>
            <a:r>
              <a:rPr lang="en-US">
                <a:latin typeface="Trebuchet MS" pitchFamily="34" charset="0"/>
              </a:rPr>
              <a:t>O                                   </a:t>
            </a:r>
            <a:r>
              <a:rPr lang="en-US" sz="800">
                <a:latin typeface="Trebuchet MS" pitchFamily="34" charset="0"/>
              </a:rPr>
              <a:t> </a:t>
            </a:r>
            <a:r>
              <a:rPr lang="en-US">
                <a:latin typeface="Trebuchet MS" pitchFamily="34" charset="0"/>
              </a:rPr>
              <a:t>H</a:t>
            </a:r>
            <a:r>
              <a:rPr lang="en-US" baseline="-30000">
                <a:latin typeface="Trebuchet MS" pitchFamily="34" charset="0"/>
              </a:rPr>
              <a:t>3</a:t>
            </a:r>
            <a:r>
              <a:rPr lang="en-US">
                <a:latin typeface="Trebuchet MS" pitchFamily="34" charset="0"/>
              </a:rPr>
              <a:t>O</a:t>
            </a:r>
            <a:r>
              <a:rPr lang="en-US" baseline="30000">
                <a:latin typeface="Trebuchet MS" pitchFamily="34" charset="0"/>
              </a:rPr>
              <a:t>+           </a:t>
            </a:r>
            <a:r>
              <a:rPr lang="en-US">
                <a:latin typeface="Trebuchet MS" pitchFamily="34" charset="0"/>
              </a:rPr>
              <a:t>+      OH</a:t>
            </a:r>
            <a:r>
              <a:rPr lang="en-US" baseline="30000">
                <a:latin typeface="Trebuchet MS" pitchFamily="34" charset="0"/>
              </a:rPr>
              <a:t>-</a:t>
            </a:r>
            <a:r>
              <a:rPr lang="en-US"/>
              <a:t> </a:t>
            </a:r>
          </a:p>
          <a:p>
            <a:pPr eaLnBrk="0" hangingPunct="0"/>
            <a:r>
              <a:rPr lang="en-US"/>
              <a:t>					  </a:t>
            </a:r>
            <a:r>
              <a:rPr lang="en-US" sz="1800"/>
              <a:t>(an acid)                   (a base)</a:t>
            </a:r>
            <a:endParaRPr lang="en-US" sz="1800">
              <a:latin typeface="Trebuchet MS" pitchFamily="34" charset="0"/>
            </a:endParaRPr>
          </a:p>
        </p:txBody>
      </p:sp>
      <p:grpSp>
        <p:nvGrpSpPr>
          <p:cNvPr id="16390" name="Group 56"/>
          <p:cNvGrpSpPr>
            <a:grpSpLocks/>
          </p:cNvGrpSpPr>
          <p:nvPr/>
        </p:nvGrpSpPr>
        <p:grpSpPr bwMode="auto">
          <a:xfrm rot="-4678054">
            <a:off x="600869" y="2155031"/>
            <a:ext cx="1206500" cy="1341438"/>
            <a:chOff x="816" y="816"/>
            <a:chExt cx="960" cy="1104"/>
          </a:xfrm>
        </p:grpSpPr>
        <p:sp>
          <p:nvSpPr>
            <p:cNvPr id="16418" name="Oval 37"/>
            <p:cNvSpPr>
              <a:spLocks noChangeArrowheads="1"/>
            </p:cNvSpPr>
            <p:nvPr/>
          </p:nvSpPr>
          <p:spPr bwMode="auto">
            <a:xfrm rot="-6226490">
              <a:off x="804" y="912"/>
              <a:ext cx="696" cy="67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419" name="Group 38"/>
            <p:cNvGrpSpPr>
              <a:grpSpLocks/>
            </p:cNvGrpSpPr>
            <p:nvPr/>
          </p:nvGrpSpPr>
          <p:grpSpPr bwMode="auto">
            <a:xfrm>
              <a:off x="912" y="1344"/>
              <a:ext cx="480" cy="576"/>
              <a:chOff x="5088" y="3408"/>
              <a:chExt cx="480" cy="576"/>
            </a:xfrm>
          </p:grpSpPr>
          <p:sp>
            <p:nvSpPr>
              <p:cNvPr id="16423" name="Oval 39"/>
              <p:cNvSpPr>
                <a:spLocks noChangeArrowheads="1"/>
              </p:cNvSpPr>
              <p:nvPr/>
            </p:nvSpPr>
            <p:spPr bwMode="auto">
              <a:xfrm rot="-6257046">
                <a:off x="5088" y="3504"/>
                <a:ext cx="480" cy="480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24" name="Rectangle 40"/>
              <p:cNvSpPr>
                <a:spLocks noChangeArrowheads="1"/>
              </p:cNvSpPr>
              <p:nvPr/>
            </p:nvSpPr>
            <p:spPr bwMode="auto">
              <a:xfrm>
                <a:off x="5136" y="3408"/>
                <a:ext cx="384" cy="192"/>
              </a:xfrm>
              <a:prstGeom prst="rect">
                <a:avLst/>
              </a:prstGeom>
              <a:solidFill>
                <a:srgbClr val="FF33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pPr algn="ctr"/>
                <a:endParaRPr lang="en-US">
                  <a:solidFill>
                    <a:srgbClr val="FF3300"/>
                  </a:solidFill>
                </a:endParaRPr>
              </a:p>
            </p:txBody>
          </p:sp>
        </p:grpSp>
        <p:grpSp>
          <p:nvGrpSpPr>
            <p:cNvPr id="16420" name="Group 41"/>
            <p:cNvGrpSpPr>
              <a:grpSpLocks/>
            </p:cNvGrpSpPr>
            <p:nvPr/>
          </p:nvGrpSpPr>
          <p:grpSpPr bwMode="auto">
            <a:xfrm rot="-7214033">
              <a:off x="1248" y="768"/>
              <a:ext cx="480" cy="576"/>
              <a:chOff x="5088" y="3408"/>
              <a:chExt cx="480" cy="576"/>
            </a:xfrm>
          </p:grpSpPr>
          <p:sp>
            <p:nvSpPr>
              <p:cNvPr id="16421" name="Oval 42"/>
              <p:cNvSpPr>
                <a:spLocks noChangeArrowheads="1"/>
              </p:cNvSpPr>
              <p:nvPr/>
            </p:nvSpPr>
            <p:spPr bwMode="auto">
              <a:xfrm rot="-6257046">
                <a:off x="5088" y="3504"/>
                <a:ext cx="480" cy="480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22" name="Rectangle 43"/>
              <p:cNvSpPr>
                <a:spLocks noChangeArrowheads="1"/>
              </p:cNvSpPr>
              <p:nvPr/>
            </p:nvSpPr>
            <p:spPr bwMode="auto">
              <a:xfrm>
                <a:off x="5136" y="3408"/>
                <a:ext cx="384" cy="192"/>
              </a:xfrm>
              <a:prstGeom prst="rect">
                <a:avLst/>
              </a:prstGeom>
              <a:solidFill>
                <a:srgbClr val="FF33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pPr algn="ctr"/>
                <a:endParaRPr lang="en-US">
                  <a:solidFill>
                    <a:srgbClr val="FF3300"/>
                  </a:solidFill>
                </a:endParaRPr>
              </a:p>
            </p:txBody>
          </p:sp>
        </p:grpSp>
      </p:grpSp>
      <p:grpSp>
        <p:nvGrpSpPr>
          <p:cNvPr id="16391" name="Group 74"/>
          <p:cNvGrpSpPr>
            <a:grpSpLocks/>
          </p:cNvGrpSpPr>
          <p:nvPr/>
        </p:nvGrpSpPr>
        <p:grpSpPr bwMode="auto">
          <a:xfrm>
            <a:off x="5562600" y="1981200"/>
            <a:ext cx="1458913" cy="1447800"/>
            <a:chOff x="4320" y="1200"/>
            <a:chExt cx="1200" cy="1152"/>
          </a:xfrm>
        </p:grpSpPr>
        <p:grpSp>
          <p:nvGrpSpPr>
            <p:cNvPr id="16407" name="Group 45"/>
            <p:cNvGrpSpPr>
              <a:grpSpLocks/>
            </p:cNvGrpSpPr>
            <p:nvPr/>
          </p:nvGrpSpPr>
          <p:grpSpPr bwMode="auto">
            <a:xfrm>
              <a:off x="4560" y="1248"/>
              <a:ext cx="960" cy="1104"/>
              <a:chOff x="192" y="1728"/>
              <a:chExt cx="960" cy="1104"/>
            </a:xfrm>
          </p:grpSpPr>
          <p:sp>
            <p:nvSpPr>
              <p:cNvPr id="16411" name="Oval 46"/>
              <p:cNvSpPr>
                <a:spLocks noChangeArrowheads="1"/>
              </p:cNvSpPr>
              <p:nvPr/>
            </p:nvSpPr>
            <p:spPr bwMode="auto">
              <a:xfrm rot="-6257046">
                <a:off x="180" y="1824"/>
                <a:ext cx="696" cy="672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6412" name="Group 47"/>
              <p:cNvGrpSpPr>
                <a:grpSpLocks/>
              </p:cNvGrpSpPr>
              <p:nvPr/>
            </p:nvGrpSpPr>
            <p:grpSpPr bwMode="auto">
              <a:xfrm>
                <a:off x="288" y="2256"/>
                <a:ext cx="480" cy="576"/>
                <a:chOff x="5088" y="3408"/>
                <a:chExt cx="480" cy="576"/>
              </a:xfrm>
            </p:grpSpPr>
            <p:sp>
              <p:nvSpPr>
                <p:cNvPr id="16416" name="Oval 48"/>
                <p:cNvSpPr>
                  <a:spLocks noChangeArrowheads="1"/>
                </p:cNvSpPr>
                <p:nvPr/>
              </p:nvSpPr>
              <p:spPr bwMode="auto">
                <a:xfrm rot="-6257046">
                  <a:off x="5088" y="3504"/>
                  <a:ext cx="480" cy="480"/>
                </a:xfrm>
                <a:prstGeom prst="ellipse">
                  <a:avLst/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17" name="Rectangle 49"/>
                <p:cNvSpPr>
                  <a:spLocks noChangeArrowheads="1"/>
                </p:cNvSpPr>
                <p:nvPr/>
              </p:nvSpPr>
              <p:spPr bwMode="auto">
                <a:xfrm>
                  <a:off x="5136" y="3408"/>
                  <a:ext cx="384" cy="192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>
                    <a:solidFill>
                      <a:srgbClr val="FF3300"/>
                    </a:solidFill>
                  </a:endParaRPr>
                </a:p>
              </p:txBody>
            </p:sp>
          </p:grpSp>
          <p:grpSp>
            <p:nvGrpSpPr>
              <p:cNvPr id="16413" name="Group 50"/>
              <p:cNvGrpSpPr>
                <a:grpSpLocks/>
              </p:cNvGrpSpPr>
              <p:nvPr/>
            </p:nvGrpSpPr>
            <p:grpSpPr bwMode="auto">
              <a:xfrm rot="-7047198">
                <a:off x="624" y="1680"/>
                <a:ext cx="480" cy="576"/>
                <a:chOff x="5088" y="3408"/>
                <a:chExt cx="480" cy="576"/>
              </a:xfrm>
            </p:grpSpPr>
            <p:sp>
              <p:nvSpPr>
                <p:cNvPr id="16414" name="Oval 51"/>
                <p:cNvSpPr>
                  <a:spLocks noChangeArrowheads="1"/>
                </p:cNvSpPr>
                <p:nvPr/>
              </p:nvSpPr>
              <p:spPr bwMode="auto">
                <a:xfrm rot="-6257046">
                  <a:off x="5088" y="3504"/>
                  <a:ext cx="480" cy="480"/>
                </a:xfrm>
                <a:prstGeom prst="ellipse">
                  <a:avLst/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15" name="Rectangle 52"/>
                <p:cNvSpPr>
                  <a:spLocks noChangeArrowheads="1"/>
                </p:cNvSpPr>
                <p:nvPr/>
              </p:nvSpPr>
              <p:spPr bwMode="auto">
                <a:xfrm>
                  <a:off x="5136" y="3408"/>
                  <a:ext cx="384" cy="192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eaVert" wrap="none" anchor="ctr"/>
                <a:lstStyle/>
                <a:p>
                  <a:pPr algn="ctr"/>
                  <a:endParaRPr lang="en-US">
                    <a:solidFill>
                      <a:srgbClr val="FF3300"/>
                    </a:solidFill>
                  </a:endParaRPr>
                </a:p>
              </p:txBody>
            </p:sp>
          </p:grpSp>
        </p:grpSp>
        <p:grpSp>
          <p:nvGrpSpPr>
            <p:cNvPr id="16408" name="Group 53"/>
            <p:cNvGrpSpPr>
              <a:grpSpLocks/>
            </p:cNvGrpSpPr>
            <p:nvPr/>
          </p:nvGrpSpPr>
          <p:grpSpPr bwMode="auto">
            <a:xfrm rot="7863282">
              <a:off x="4368" y="1152"/>
              <a:ext cx="480" cy="576"/>
              <a:chOff x="5088" y="3408"/>
              <a:chExt cx="480" cy="576"/>
            </a:xfrm>
          </p:grpSpPr>
          <p:sp>
            <p:nvSpPr>
              <p:cNvPr id="16409" name="Oval 54"/>
              <p:cNvSpPr>
                <a:spLocks noChangeArrowheads="1"/>
              </p:cNvSpPr>
              <p:nvPr/>
            </p:nvSpPr>
            <p:spPr bwMode="auto">
              <a:xfrm rot="-6257046">
                <a:off x="5088" y="3504"/>
                <a:ext cx="480" cy="480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0" name="Rectangle 55"/>
              <p:cNvSpPr>
                <a:spLocks noChangeArrowheads="1"/>
              </p:cNvSpPr>
              <p:nvPr/>
            </p:nvSpPr>
            <p:spPr bwMode="auto">
              <a:xfrm>
                <a:off x="5136" y="3408"/>
                <a:ext cx="384" cy="192"/>
              </a:xfrm>
              <a:prstGeom prst="rect">
                <a:avLst/>
              </a:prstGeom>
              <a:solidFill>
                <a:srgbClr val="FF33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10800000" vert="eaVert" wrap="none" anchor="ctr"/>
              <a:lstStyle/>
              <a:p>
                <a:pPr algn="ctr"/>
                <a:endParaRPr lang="en-US">
                  <a:solidFill>
                    <a:srgbClr val="FF3300"/>
                  </a:solidFill>
                </a:endParaRPr>
              </a:p>
            </p:txBody>
          </p:sp>
        </p:grpSp>
      </p:grpSp>
      <p:grpSp>
        <p:nvGrpSpPr>
          <p:cNvPr id="16392" name="Group 65"/>
          <p:cNvGrpSpPr>
            <a:grpSpLocks/>
          </p:cNvGrpSpPr>
          <p:nvPr/>
        </p:nvGrpSpPr>
        <p:grpSpPr bwMode="auto">
          <a:xfrm>
            <a:off x="7924800" y="2133600"/>
            <a:ext cx="815975" cy="1281113"/>
            <a:chOff x="2544" y="1236"/>
            <a:chExt cx="672" cy="1020"/>
          </a:xfrm>
        </p:grpSpPr>
        <p:sp>
          <p:nvSpPr>
            <p:cNvPr id="16403" name="Oval 58"/>
            <p:cNvSpPr>
              <a:spLocks noChangeArrowheads="1"/>
            </p:cNvSpPr>
            <p:nvPr/>
          </p:nvSpPr>
          <p:spPr bwMode="auto">
            <a:xfrm rot="-6226490">
              <a:off x="2532" y="1248"/>
              <a:ext cx="696" cy="67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404" name="Group 59"/>
            <p:cNvGrpSpPr>
              <a:grpSpLocks/>
            </p:cNvGrpSpPr>
            <p:nvPr/>
          </p:nvGrpSpPr>
          <p:grpSpPr bwMode="auto">
            <a:xfrm>
              <a:off x="2640" y="1680"/>
              <a:ext cx="480" cy="576"/>
              <a:chOff x="5088" y="3408"/>
              <a:chExt cx="480" cy="576"/>
            </a:xfrm>
          </p:grpSpPr>
          <p:sp>
            <p:nvSpPr>
              <p:cNvPr id="16405" name="Oval 60"/>
              <p:cNvSpPr>
                <a:spLocks noChangeArrowheads="1"/>
              </p:cNvSpPr>
              <p:nvPr/>
            </p:nvSpPr>
            <p:spPr bwMode="auto">
              <a:xfrm rot="-6257046">
                <a:off x="5088" y="3504"/>
                <a:ext cx="480" cy="480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6" name="Rectangle 61"/>
              <p:cNvSpPr>
                <a:spLocks noChangeArrowheads="1"/>
              </p:cNvSpPr>
              <p:nvPr/>
            </p:nvSpPr>
            <p:spPr bwMode="auto">
              <a:xfrm>
                <a:off x="5136" y="3408"/>
                <a:ext cx="384" cy="192"/>
              </a:xfrm>
              <a:prstGeom prst="rect">
                <a:avLst/>
              </a:prstGeom>
              <a:solidFill>
                <a:srgbClr val="FF33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>
                  <a:solidFill>
                    <a:srgbClr val="FF3300"/>
                  </a:solidFill>
                </a:endParaRPr>
              </a:p>
            </p:txBody>
          </p:sp>
        </p:grpSp>
      </p:grpSp>
      <p:grpSp>
        <p:nvGrpSpPr>
          <p:cNvPr id="16393" name="Group 66"/>
          <p:cNvGrpSpPr>
            <a:grpSpLocks/>
          </p:cNvGrpSpPr>
          <p:nvPr/>
        </p:nvGrpSpPr>
        <p:grpSpPr bwMode="auto">
          <a:xfrm rot="-1731665">
            <a:off x="2743200" y="2117725"/>
            <a:ext cx="1166813" cy="1387475"/>
            <a:chOff x="816" y="816"/>
            <a:chExt cx="960" cy="1104"/>
          </a:xfrm>
        </p:grpSpPr>
        <p:sp>
          <p:nvSpPr>
            <p:cNvPr id="16396" name="Oval 67"/>
            <p:cNvSpPr>
              <a:spLocks noChangeArrowheads="1"/>
            </p:cNvSpPr>
            <p:nvPr/>
          </p:nvSpPr>
          <p:spPr bwMode="auto">
            <a:xfrm rot="-6226490">
              <a:off x="804" y="912"/>
              <a:ext cx="696" cy="67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397" name="Group 68"/>
            <p:cNvGrpSpPr>
              <a:grpSpLocks/>
            </p:cNvGrpSpPr>
            <p:nvPr/>
          </p:nvGrpSpPr>
          <p:grpSpPr bwMode="auto">
            <a:xfrm>
              <a:off x="912" y="1344"/>
              <a:ext cx="480" cy="576"/>
              <a:chOff x="5088" y="3408"/>
              <a:chExt cx="480" cy="576"/>
            </a:xfrm>
          </p:grpSpPr>
          <p:sp>
            <p:nvSpPr>
              <p:cNvPr id="16401" name="Oval 69"/>
              <p:cNvSpPr>
                <a:spLocks noChangeArrowheads="1"/>
              </p:cNvSpPr>
              <p:nvPr/>
            </p:nvSpPr>
            <p:spPr bwMode="auto">
              <a:xfrm rot="-6257046">
                <a:off x="5088" y="3504"/>
                <a:ext cx="480" cy="480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2" name="Rectangle 70"/>
              <p:cNvSpPr>
                <a:spLocks noChangeArrowheads="1"/>
              </p:cNvSpPr>
              <p:nvPr/>
            </p:nvSpPr>
            <p:spPr bwMode="auto">
              <a:xfrm>
                <a:off x="5136" y="3408"/>
                <a:ext cx="384" cy="192"/>
              </a:xfrm>
              <a:prstGeom prst="rect">
                <a:avLst/>
              </a:prstGeom>
              <a:solidFill>
                <a:srgbClr val="FF33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>
                  <a:solidFill>
                    <a:srgbClr val="FF3300"/>
                  </a:solidFill>
                </a:endParaRPr>
              </a:p>
            </p:txBody>
          </p:sp>
        </p:grpSp>
        <p:grpSp>
          <p:nvGrpSpPr>
            <p:cNvPr id="16398" name="Group 71"/>
            <p:cNvGrpSpPr>
              <a:grpSpLocks/>
            </p:cNvGrpSpPr>
            <p:nvPr/>
          </p:nvGrpSpPr>
          <p:grpSpPr bwMode="auto">
            <a:xfrm rot="-7214033">
              <a:off x="1248" y="768"/>
              <a:ext cx="480" cy="576"/>
              <a:chOff x="5088" y="3408"/>
              <a:chExt cx="480" cy="576"/>
            </a:xfrm>
          </p:grpSpPr>
          <p:sp>
            <p:nvSpPr>
              <p:cNvPr id="16399" name="Oval 72"/>
              <p:cNvSpPr>
                <a:spLocks noChangeArrowheads="1"/>
              </p:cNvSpPr>
              <p:nvPr/>
            </p:nvSpPr>
            <p:spPr bwMode="auto">
              <a:xfrm rot="-6257046">
                <a:off x="5088" y="3504"/>
                <a:ext cx="480" cy="480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0" name="Rectangle 73"/>
              <p:cNvSpPr>
                <a:spLocks noChangeArrowheads="1"/>
              </p:cNvSpPr>
              <p:nvPr/>
            </p:nvSpPr>
            <p:spPr bwMode="auto">
              <a:xfrm>
                <a:off x="5136" y="3408"/>
                <a:ext cx="384" cy="192"/>
              </a:xfrm>
              <a:prstGeom prst="rect">
                <a:avLst/>
              </a:prstGeom>
              <a:solidFill>
                <a:srgbClr val="FF33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pPr algn="ctr"/>
                <a:endParaRPr lang="en-US">
                  <a:solidFill>
                    <a:srgbClr val="FF3300"/>
                  </a:solidFill>
                </a:endParaRPr>
              </a:p>
            </p:txBody>
          </p:sp>
        </p:grpSp>
      </p:grpSp>
      <p:sp>
        <p:nvSpPr>
          <p:cNvPr id="16394" name="AutoShape 76"/>
          <p:cNvSpPr>
            <a:spLocks noChangeArrowheads="1"/>
          </p:cNvSpPr>
          <p:nvPr/>
        </p:nvSpPr>
        <p:spPr bwMode="auto">
          <a:xfrm>
            <a:off x="4038600" y="2438400"/>
            <a:ext cx="1219200" cy="457200"/>
          </a:xfrm>
          <a:prstGeom prst="leftRightArrow">
            <a:avLst>
              <a:gd name="adj1" fmla="val 50000"/>
              <a:gd name="adj2" fmla="val 53333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Line 77"/>
          <p:cNvSpPr>
            <a:spLocks noChangeShapeType="1"/>
          </p:cNvSpPr>
          <p:nvPr/>
        </p:nvSpPr>
        <p:spPr bwMode="auto">
          <a:xfrm flipV="1">
            <a:off x="1905000" y="2895600"/>
            <a:ext cx="762000" cy="1524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382000" cy="1555750"/>
          </a:xfrm>
        </p:spPr>
        <p:txBody>
          <a:bodyPr/>
          <a:lstStyle/>
          <a:p>
            <a:pPr eaLnBrk="1" hangingPunct="1"/>
            <a:r>
              <a:rPr lang="en-US" sz="4000" b="1" smtClean="0"/>
              <a:t>Comparative Equilibrium Constants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8229600" cy="4525963"/>
          </a:xfrm>
        </p:spPr>
        <p:txBody>
          <a:bodyPr/>
          <a:lstStyle/>
          <a:p>
            <a:pPr eaLnBrk="1" hangingPunct="1"/>
            <a:r>
              <a:rPr lang="en-US" smtClean="0"/>
              <a:t> Water:                  K</a:t>
            </a:r>
            <a:r>
              <a:rPr lang="en-US" baseline="-25000" smtClean="0"/>
              <a:t>eq</a:t>
            </a:r>
            <a:r>
              <a:rPr lang="en-US" smtClean="0"/>
              <a:t> = 1.8 x 10</a:t>
            </a:r>
            <a:r>
              <a:rPr lang="en-US" baseline="30000" smtClean="0"/>
              <a:t>-16</a:t>
            </a:r>
          </a:p>
          <a:p>
            <a:pPr eaLnBrk="1" hangingPunct="1">
              <a:buFont typeface="Wingdings" pitchFamily="2" charset="2"/>
              <a:buNone/>
            </a:pPr>
            <a:endParaRPr lang="en-US" baseline="30000" smtClean="0"/>
          </a:p>
          <a:p>
            <a:pPr eaLnBrk="1" hangingPunct="1"/>
            <a:r>
              <a:rPr lang="en-US" baseline="30000" smtClean="0"/>
              <a:t> </a:t>
            </a:r>
            <a:r>
              <a:rPr lang="en-US" smtClean="0"/>
              <a:t>Acetic acid  	      K</a:t>
            </a:r>
            <a:r>
              <a:rPr lang="en-US" baseline="-25000" smtClean="0"/>
              <a:t>eq</a:t>
            </a:r>
            <a:r>
              <a:rPr lang="en-US" smtClean="0"/>
              <a:t> = 1.7 x 10</a:t>
            </a:r>
            <a:r>
              <a:rPr lang="en-US" baseline="30000" smtClean="0"/>
              <a:t>-5</a:t>
            </a:r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70DD71-4DBD-48FB-A688-CB3A8B6AAA50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1752600" y="3505200"/>
            <a:ext cx="55641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000" b="1" i="1"/>
              <a:t>A 100 billion-fold difference…</a:t>
            </a:r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762000" y="4343400"/>
            <a:ext cx="7467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	But still, of every 1000 acetic acid molecules in a 1 M solution of acetic acid, only 4 are ionized.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endParaRPr lang="en-US" sz="12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 algn="ctr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Can you figure out how to figure that out?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0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06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2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17588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b="1" smtClean="0"/>
              <a:t>For biological systems: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752600"/>
            <a:ext cx="7848600" cy="3881438"/>
          </a:xfrm>
        </p:spPr>
        <p:txBody>
          <a:bodyPr/>
          <a:lstStyle/>
          <a:p>
            <a:pPr eaLnBrk="1" hangingPunct="1"/>
            <a:r>
              <a:rPr lang="en-US" smtClean="0"/>
              <a:t> Ionization of a strong acid is </a:t>
            </a:r>
            <a:r>
              <a:rPr lang="en-US" sz="4800" smtClean="0"/>
              <a:t>TOO BIG!</a:t>
            </a:r>
          </a:p>
          <a:p>
            <a:pPr eaLnBrk="1" hangingPunct="1"/>
            <a:endParaRPr lang="en-US" sz="1600" smtClean="0"/>
          </a:p>
          <a:p>
            <a:pPr eaLnBrk="1" hangingPunct="1"/>
            <a:r>
              <a:rPr lang="en-US" smtClean="0"/>
              <a:t> Ionization of water itself is way </a:t>
            </a:r>
            <a:r>
              <a:rPr lang="en-US" sz="1200" smtClean="0"/>
              <a:t>TOO LITTLE!</a:t>
            </a:r>
          </a:p>
          <a:p>
            <a:pPr eaLnBrk="1" hangingPunct="1">
              <a:buFont typeface="Wingdings" pitchFamily="2" charset="2"/>
              <a:buNone/>
            </a:pPr>
            <a:endParaRPr lang="en-US" sz="1600" smtClean="0"/>
          </a:p>
          <a:p>
            <a:pPr eaLnBrk="1" hangingPunct="1"/>
            <a:r>
              <a:rPr lang="en-US" smtClean="0"/>
              <a:t> Ionization of a weak acid is JUST RIGHT!</a:t>
            </a:r>
          </a:p>
        </p:txBody>
      </p:sp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64E8A7-CE4C-490F-ABDE-B79253E25D29}" type="slidenum">
              <a:rPr lang="en-US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458200" cy="914400"/>
          </a:xfrm>
        </p:spPr>
        <p:txBody>
          <a:bodyPr/>
          <a:lstStyle/>
          <a:p>
            <a:pPr algn="l" eaLnBrk="1" hangingPunct="1"/>
            <a:r>
              <a:rPr lang="en-US" sz="3600" b="1" smtClean="0"/>
              <a:t>But Molly’s problem is </a:t>
            </a:r>
            <a:r>
              <a:rPr lang="en-US" sz="3600" b="1" i="1" smtClean="0"/>
              <a:t>with</a:t>
            </a:r>
            <a:r>
              <a:rPr lang="en-US" sz="3600" b="1" smtClean="0"/>
              <a:t> a weak acid…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180388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She has ingested far too much aspirin, i.e., acetylsalicylic acid, which has brought her to the Emergency Room.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z="800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The window of pH within which humans can survive is between a blood value of about pH 6.8 to around pH 8.0.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z="800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Outside that range brings coma and death.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z="800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Thus rapid treatment for Molly is crucial.</a:t>
            </a:r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072398-CAD3-4C2B-9001-27569594055B}" type="slidenum">
              <a:rPr lang="en-US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7526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3600" b="1" smtClean="0"/>
              <a:t>CQ#3:  By what factor does the [H</a:t>
            </a:r>
            <a:r>
              <a:rPr lang="en-US" sz="3600" b="1" baseline="30000" smtClean="0"/>
              <a:t>+</a:t>
            </a:r>
            <a:r>
              <a:rPr lang="en-US" sz="3600" b="1" smtClean="0"/>
              <a:t>] of Molly’s blood (pH 6.8) differ from normal (pH 7.4)?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2514600"/>
            <a:ext cx="2362200" cy="3698875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lphaUcPeriod"/>
            </a:pPr>
            <a:r>
              <a:rPr lang="en-US" smtClean="0"/>
              <a:t>0.25x</a:t>
            </a:r>
          </a:p>
          <a:p>
            <a:pPr marL="609600" indent="-609600" eaLnBrk="1" hangingPunct="1">
              <a:buFont typeface="Wingdings" pitchFamily="2" charset="2"/>
              <a:buAutoNum type="alphaUcPeriod"/>
            </a:pPr>
            <a:r>
              <a:rPr lang="en-US" smtClean="0"/>
              <a:t>0.5x</a:t>
            </a:r>
          </a:p>
          <a:p>
            <a:pPr marL="609600" indent="-609600" eaLnBrk="1" hangingPunct="1">
              <a:buFont typeface="Wingdings" pitchFamily="2" charset="2"/>
              <a:buAutoNum type="alphaUcPeriod"/>
            </a:pPr>
            <a:r>
              <a:rPr lang="en-US" smtClean="0"/>
              <a:t>0.6x</a:t>
            </a:r>
          </a:p>
          <a:p>
            <a:pPr marL="609600" indent="-609600" eaLnBrk="1" hangingPunct="1">
              <a:buFont typeface="Wingdings" pitchFamily="2" charset="2"/>
              <a:buAutoNum type="alphaUcPeriod"/>
            </a:pPr>
            <a:r>
              <a:rPr lang="en-US" smtClean="0"/>
              <a:t>2.0x</a:t>
            </a:r>
          </a:p>
          <a:p>
            <a:pPr marL="609600" indent="-609600" eaLnBrk="1" hangingPunct="1">
              <a:buFont typeface="Wingdings" pitchFamily="2" charset="2"/>
              <a:buAutoNum type="alphaUcPeriod"/>
            </a:pPr>
            <a:r>
              <a:rPr lang="en-US" smtClean="0"/>
              <a:t>4.0x</a:t>
            </a:r>
          </a:p>
        </p:txBody>
      </p:sp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4DFD0B-3EE4-48E3-8F4B-14CA103DB173}" type="slidenum">
              <a:rPr lang="en-US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3200" smtClean="0"/>
              <a:t>Paul Mathews has just learned about acidity in his chemistry class, and…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752600"/>
            <a:ext cx="7772400" cy="3352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surprises his parents with questions about the acidity of common substances, such as: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z="1400" smtClean="0"/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 Coffee                       pH 5!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 Vinegar                     pH 3!</a:t>
            </a:r>
          </a:p>
          <a:p>
            <a:pPr lvl="1" eaLnBrk="1" hangingPunct="1">
              <a:lnSpc>
                <a:spcPct val="90000"/>
              </a:lnSpc>
            </a:pPr>
            <a:endParaRPr lang="en-US" sz="1000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Can you guess the pH of tomatoes?  Cola or beer?  Lemon juice?  Your stomach?</a:t>
            </a:r>
          </a:p>
        </p:txBody>
      </p:sp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12A4F8-89B7-4828-ABAB-29CE68F6682F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533400" y="5334000"/>
            <a:ext cx="822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i="1">
                <a:solidFill>
                  <a:srgbClr val="376092"/>
                </a:solidFill>
              </a:rPr>
              <a:t>But what is an acid, and what is pH?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4343400" y="1676400"/>
            <a:ext cx="4572000" cy="9144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b="1" smtClean="0"/>
              <a:t>What if you could reverse this…</a:t>
            </a:r>
            <a:br>
              <a:rPr lang="en-US" sz="3600" b="1" smtClean="0"/>
            </a:br>
            <a:r>
              <a:rPr lang="en-US" sz="3600" b="1" smtClean="0"/>
              <a:t>by removing carbon dioxide?</a:t>
            </a:r>
            <a:br>
              <a:rPr lang="en-US" sz="3600" b="1" smtClean="0"/>
            </a:br>
            <a:endParaRPr lang="en-US" sz="3600" b="1" smtClean="0"/>
          </a:p>
        </p:txBody>
      </p:sp>
      <p:sp>
        <p:nvSpPr>
          <p:cNvPr id="2" name="Rectangle 3"/>
          <p:cNvSpPr>
            <a:spLocks noGrp="1" noChangeArrowheads="1"/>
          </p:cNvSpPr>
          <p:nvPr>
            <p:ph idx="1"/>
          </p:nvPr>
        </p:nvSpPr>
        <p:spPr>
          <a:xfrm>
            <a:off x="1779588" y="2057400"/>
            <a:ext cx="2411412" cy="2362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CO</a:t>
            </a:r>
            <a:r>
              <a:rPr lang="en-US" baseline="-25000" smtClean="0"/>
              <a:t>2</a:t>
            </a:r>
            <a:r>
              <a:rPr lang="en-US" smtClean="0"/>
              <a:t> + H</a:t>
            </a:r>
            <a:r>
              <a:rPr lang="en-US" baseline="-25000" smtClean="0"/>
              <a:t>2</a:t>
            </a:r>
            <a:r>
              <a:rPr lang="en-US" smtClean="0"/>
              <a:t>O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     </a:t>
            </a:r>
            <a:r>
              <a:rPr lang="en-US" sz="2000" smtClean="0"/>
              <a:t>H</a:t>
            </a:r>
            <a:r>
              <a:rPr lang="en-US" sz="2000" baseline="-25000" smtClean="0"/>
              <a:t>2</a:t>
            </a:r>
            <a:r>
              <a:rPr lang="en-US" sz="2000" smtClean="0"/>
              <a:t>CO</a:t>
            </a:r>
            <a:r>
              <a:rPr lang="en-US" sz="2000" baseline="-25000" smtClean="0"/>
              <a:t>3</a:t>
            </a:r>
            <a:endParaRPr lang="en-US" sz="2000" baseline="30000" smtClean="0"/>
          </a:p>
        </p:txBody>
      </p:sp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F41F95-6EF2-4D58-82E9-29316EA979E7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21509" name="AutoShape 4"/>
          <p:cNvSpPr>
            <a:spLocks noChangeArrowheads="1"/>
          </p:cNvSpPr>
          <p:nvPr/>
        </p:nvSpPr>
        <p:spPr bwMode="auto">
          <a:xfrm rot="10800000">
            <a:off x="2743200" y="2971800"/>
            <a:ext cx="381000" cy="609600"/>
          </a:xfrm>
          <a:prstGeom prst="downArrow">
            <a:avLst>
              <a:gd name="adj1" fmla="val 50000"/>
              <a:gd name="adj2" fmla="val 4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Text Box 5"/>
          <p:cNvSpPr txBox="1">
            <a:spLocks noChangeArrowheads="1"/>
          </p:cNvSpPr>
          <p:nvPr/>
        </p:nvSpPr>
        <p:spPr bwMode="auto">
          <a:xfrm>
            <a:off x="4632325" y="3810000"/>
            <a:ext cx="35210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3200"/>
              <a:t>     HCO</a:t>
            </a:r>
            <a:r>
              <a:rPr lang="en-US" sz="3200" baseline="-25000"/>
              <a:t>3</a:t>
            </a:r>
            <a:r>
              <a:rPr lang="en-US" sz="4000" baseline="30000"/>
              <a:t>-</a:t>
            </a:r>
            <a:r>
              <a:rPr lang="en-US" sz="3200"/>
              <a:t> + H</a:t>
            </a:r>
            <a:r>
              <a:rPr lang="en-US" sz="3200" baseline="30000"/>
              <a:t>+</a:t>
            </a:r>
          </a:p>
          <a:p>
            <a:endParaRPr lang="en-US" sz="3200"/>
          </a:p>
        </p:txBody>
      </p:sp>
      <p:sp>
        <p:nvSpPr>
          <p:cNvPr id="21511" name="Text Box 6"/>
          <p:cNvSpPr txBox="1">
            <a:spLocks noChangeArrowheads="1"/>
          </p:cNvSpPr>
          <p:nvPr/>
        </p:nvSpPr>
        <p:spPr bwMode="auto">
          <a:xfrm>
            <a:off x="533400" y="4648200"/>
            <a:ext cx="8305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As carbon dioxide leaves the solution, carbonic acid is used up, which by the Law of Mass Action shifts the equilibrium to the left, using up protons (H</a:t>
            </a:r>
            <a:r>
              <a:rPr lang="en-US" baseline="30000"/>
              <a:t>+</a:t>
            </a:r>
            <a:r>
              <a:rPr lang="en-US"/>
              <a:t>) and thus causing the solution to become less acidic, i.e., </a:t>
            </a:r>
            <a:r>
              <a:rPr lang="en-US" i="1"/>
              <a:t>raising</a:t>
            </a:r>
            <a:r>
              <a:rPr lang="en-US"/>
              <a:t> the pH.</a:t>
            </a:r>
          </a:p>
        </p:txBody>
      </p:sp>
      <p:sp>
        <p:nvSpPr>
          <p:cNvPr id="21512" name="AutoShape 7"/>
          <p:cNvSpPr>
            <a:spLocks noChangeArrowheads="1"/>
          </p:cNvSpPr>
          <p:nvPr/>
        </p:nvSpPr>
        <p:spPr bwMode="auto">
          <a:xfrm rot="10800000">
            <a:off x="1981200" y="1295400"/>
            <a:ext cx="381000" cy="609600"/>
          </a:xfrm>
          <a:prstGeom prst="downArrow">
            <a:avLst>
              <a:gd name="adj1" fmla="val 50000"/>
              <a:gd name="adj2" fmla="val 4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AutoShape 12"/>
          <p:cNvSpPr>
            <a:spLocks noChangeArrowheads="1"/>
          </p:cNvSpPr>
          <p:nvPr/>
        </p:nvSpPr>
        <p:spPr bwMode="auto">
          <a:xfrm rot="5400000">
            <a:off x="4152900" y="3848100"/>
            <a:ext cx="381000" cy="609600"/>
          </a:xfrm>
          <a:prstGeom prst="downArrow">
            <a:avLst>
              <a:gd name="adj1" fmla="val 50000"/>
              <a:gd name="adj2" fmla="val 4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534400" cy="1600200"/>
          </a:xfrm>
        </p:spPr>
        <p:txBody>
          <a:bodyPr/>
          <a:lstStyle/>
          <a:p>
            <a:pPr algn="l" eaLnBrk="1" hangingPunct="1"/>
            <a:r>
              <a:rPr lang="en-US" sz="3400" b="1" smtClean="0"/>
              <a:t>CQ#4:  Why is Molly breathing so rapidly and deeply when she arrives at the Emergency Room, despite being nearly comatose?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514600"/>
            <a:ext cx="7543800" cy="3581400"/>
          </a:xfrm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lphaUcPeriod"/>
            </a:pPr>
            <a:r>
              <a:rPr lang="en-US" smtClean="0"/>
              <a:t>The aspirin has inhibited her ability to use oxygen effectively.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lphaUcPeriod"/>
            </a:pPr>
            <a:r>
              <a:rPr lang="en-US" smtClean="0"/>
              <a:t>Her body is trying to rid itself of CO</a:t>
            </a:r>
            <a:r>
              <a:rPr lang="en-US" baseline="-25000" smtClean="0"/>
              <a:t>2</a:t>
            </a:r>
            <a:r>
              <a:rPr lang="en-US" smtClean="0"/>
              <a:t>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lphaUcPeriod"/>
            </a:pPr>
            <a:r>
              <a:rPr lang="en-US" smtClean="0"/>
              <a:t>She is out of breath from all she has been through.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lphaUcPeriod"/>
            </a:pPr>
            <a:r>
              <a:rPr lang="en-US" smtClean="0"/>
              <a:t>Her hemoglobin can’t deliver oxygen at low pH.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lphaUcPeriod"/>
            </a:pPr>
            <a:endParaRPr lang="en-US" smtClean="0"/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407DBD-183F-4917-812C-3D5DC03E41F2}" type="slidenum">
              <a:rPr lang="en-US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077200" cy="1524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3200" b="1" smtClean="0"/>
              <a:t>Unfortunately, Molly’s breathing isn’t helping very much—can you guess why that is?</a:t>
            </a:r>
          </a:p>
        </p:txBody>
      </p:sp>
      <p:sp>
        <p:nvSpPr>
          <p:cNvPr id="136196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2209800"/>
            <a:ext cx="8382000" cy="3429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Think about the aspirin in her bloodstream and the equilibrium between its acid (undissociated) and its dissociated form.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1000" smtClean="0"/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As protons are removed from solution by her heavy breathing, is there a reservoir of others to take their place…?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1000" smtClean="0"/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Try to discuss and explain this to a person sitting near you.</a:t>
            </a:r>
          </a:p>
        </p:txBody>
      </p:sp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0B2B5E-5B81-4C5F-B829-214F188953EB}" type="slidenum">
              <a:rPr lang="en-US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001000" cy="1600200"/>
          </a:xfrm>
        </p:spPr>
        <p:txBody>
          <a:bodyPr/>
          <a:lstStyle/>
          <a:p>
            <a:pPr algn="l" eaLnBrk="1" hangingPunct="1"/>
            <a:r>
              <a:rPr lang="en-US" sz="3600" b="1" smtClean="0"/>
              <a:t>CQ#5:  How else might you raise the pH of Molly’s blood to get it back into the normal range?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438400"/>
            <a:ext cx="5029200" cy="31242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lphaUcPeriod"/>
            </a:pPr>
            <a:r>
              <a:rPr lang="en-US" smtClean="0"/>
              <a:t>Add HCl</a:t>
            </a:r>
          </a:p>
          <a:p>
            <a:pPr marL="609600" indent="-609600" eaLnBrk="1" hangingPunct="1">
              <a:buFont typeface="Wingdings" pitchFamily="2" charset="2"/>
              <a:buAutoNum type="alphaUcPeriod"/>
            </a:pPr>
            <a:r>
              <a:rPr lang="en-US" smtClean="0"/>
              <a:t>Add acetylsalicylic acid</a:t>
            </a:r>
          </a:p>
          <a:p>
            <a:pPr marL="609600" indent="-609600" eaLnBrk="1" hangingPunct="1">
              <a:buFont typeface="Wingdings" pitchFamily="2" charset="2"/>
              <a:buAutoNum type="alphaUcPeriod"/>
            </a:pPr>
            <a:r>
              <a:rPr lang="en-US" smtClean="0"/>
              <a:t>Add phosphate</a:t>
            </a:r>
          </a:p>
          <a:p>
            <a:pPr marL="609600" indent="-609600" eaLnBrk="1" hangingPunct="1">
              <a:buFont typeface="Wingdings" pitchFamily="2" charset="2"/>
              <a:buAutoNum type="alphaUcPeriod"/>
            </a:pPr>
            <a:r>
              <a:rPr lang="en-US" smtClean="0"/>
              <a:t>Add bicarbonate</a:t>
            </a:r>
          </a:p>
          <a:p>
            <a:pPr marL="609600" indent="-609600" eaLnBrk="1" hangingPunct="1">
              <a:buFont typeface="Wingdings" pitchFamily="2" charset="2"/>
              <a:buAutoNum type="alphaUcPeriod"/>
            </a:pPr>
            <a:r>
              <a:rPr lang="en-US" smtClean="0"/>
              <a:t>Add NaOH</a:t>
            </a:r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C4CE0E-7685-4253-AEBC-BC9714AEB202}" type="slidenum">
              <a:rPr lang="en-US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b="1" smtClean="0"/>
              <a:t>Why should bicarbonate help?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114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000" smtClean="0"/>
              <a:t>As just seen, bicarbonate is one of the ionization products of carbonic acid—what is the other one?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smtClean="0"/>
              <a:t>By the Law of Mass Action, the addition of a lot of bicarbonate should drive the reaction—in which direction?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smtClean="0"/>
              <a:t>Think about this:  if you add baking soda to vinegar, what will happen, and what does it mean?</a:t>
            </a:r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9847D7-C042-4364-BBFE-50453820FAEE}" type="slidenum">
              <a:rPr lang="en-US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7772400" cy="914400"/>
          </a:xfrm>
        </p:spPr>
        <p:txBody>
          <a:bodyPr/>
          <a:lstStyle/>
          <a:p>
            <a:pPr eaLnBrk="1" hangingPunct="1"/>
            <a:r>
              <a:rPr lang="en-US" b="1" smtClean="0"/>
              <a:t>How Does This Work?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1855788" y="1447800"/>
            <a:ext cx="2411412" cy="2667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CO</a:t>
            </a:r>
            <a:r>
              <a:rPr lang="en-US" baseline="-25000" smtClean="0"/>
              <a:t>2</a:t>
            </a:r>
            <a:r>
              <a:rPr lang="en-US" smtClean="0"/>
              <a:t> + H</a:t>
            </a:r>
            <a:r>
              <a:rPr lang="en-US" baseline="-25000" smtClean="0"/>
              <a:t>2</a:t>
            </a:r>
            <a:r>
              <a:rPr lang="en-US" smtClean="0"/>
              <a:t>O</a:t>
            </a:r>
          </a:p>
          <a:p>
            <a:pPr eaLnBrk="1" hangingPunct="1">
              <a:buFont typeface="Wingdings" pitchFamily="2" charset="2"/>
              <a:buNone/>
            </a:pPr>
            <a:endParaRPr lang="en-US" sz="2000" smtClean="0"/>
          </a:p>
          <a:p>
            <a:pPr eaLnBrk="1" hangingPunct="1">
              <a:buFont typeface="Wingdings" pitchFamily="2" charset="2"/>
              <a:buNone/>
            </a:pPr>
            <a:endParaRPr lang="en-US" sz="2000" smtClean="0"/>
          </a:p>
          <a:p>
            <a:pPr eaLnBrk="1" hangingPunct="1">
              <a:buFont typeface="Wingdings" pitchFamily="2" charset="2"/>
              <a:buNone/>
            </a:pPr>
            <a:endParaRPr lang="en-US" sz="2000" smtClean="0"/>
          </a:p>
          <a:p>
            <a:pPr eaLnBrk="1" hangingPunct="1">
              <a:buFont typeface="Wingdings" pitchFamily="2" charset="2"/>
              <a:buNone/>
            </a:pPr>
            <a:endParaRPr lang="en-US" sz="2000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    H</a:t>
            </a:r>
            <a:r>
              <a:rPr lang="en-US" baseline="-25000" smtClean="0"/>
              <a:t>2</a:t>
            </a:r>
            <a:r>
              <a:rPr lang="en-US" smtClean="0"/>
              <a:t>CO</a:t>
            </a:r>
            <a:r>
              <a:rPr lang="en-US" baseline="-25000" smtClean="0"/>
              <a:t>3</a:t>
            </a:r>
            <a:endParaRPr lang="en-US" baseline="30000" smtClean="0"/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A2A4A9-AEE9-41D4-8931-B15781A1C673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26629" name="Text Box 6"/>
          <p:cNvSpPr txBox="1">
            <a:spLocks noChangeArrowheads="1"/>
          </p:cNvSpPr>
          <p:nvPr/>
        </p:nvSpPr>
        <p:spPr bwMode="auto">
          <a:xfrm>
            <a:off x="457200" y="4343400"/>
            <a:ext cx="82296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Here, the addition of excess bicarbonate will soak up many of the free protons, and drive the equilibrium to the left.  This will </a:t>
            </a:r>
            <a:r>
              <a:rPr lang="en-US" i="1"/>
              <a:t>reduce</a:t>
            </a:r>
            <a:r>
              <a:rPr lang="en-US"/>
              <a:t> the acidity, </a:t>
            </a:r>
            <a:r>
              <a:rPr lang="en-US" i="1"/>
              <a:t>increasing</a:t>
            </a:r>
            <a:r>
              <a:rPr lang="en-US"/>
              <a:t> the pH, and the carbon dioxide produced will be blown off in the lungs.  And make Molly feel MUCH better!</a:t>
            </a:r>
          </a:p>
        </p:txBody>
      </p:sp>
      <p:grpSp>
        <p:nvGrpSpPr>
          <p:cNvPr id="26630" name="Group 8"/>
          <p:cNvGrpSpPr>
            <a:grpSpLocks/>
          </p:cNvGrpSpPr>
          <p:nvPr/>
        </p:nvGrpSpPr>
        <p:grpSpPr bwMode="auto">
          <a:xfrm>
            <a:off x="2743200" y="2408238"/>
            <a:ext cx="5791200" cy="2163762"/>
            <a:chOff x="1728" y="1872"/>
            <a:chExt cx="3648" cy="1363"/>
          </a:xfrm>
        </p:grpSpPr>
        <p:sp>
          <p:nvSpPr>
            <p:cNvPr id="26631" name="AutoShape 4"/>
            <p:cNvSpPr>
              <a:spLocks noChangeArrowheads="1"/>
            </p:cNvSpPr>
            <p:nvPr/>
          </p:nvSpPr>
          <p:spPr bwMode="auto">
            <a:xfrm rot="10800000">
              <a:off x="1728" y="1872"/>
              <a:ext cx="240" cy="384"/>
            </a:xfrm>
            <a:prstGeom prst="downArrow">
              <a:avLst>
                <a:gd name="adj1" fmla="val 50000"/>
                <a:gd name="adj2" fmla="val 40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2" name="Text Box 5"/>
            <p:cNvSpPr txBox="1">
              <a:spLocks noChangeArrowheads="1"/>
            </p:cNvSpPr>
            <p:nvPr/>
          </p:nvSpPr>
          <p:spPr bwMode="auto">
            <a:xfrm>
              <a:off x="2726" y="2448"/>
              <a:ext cx="2650" cy="7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None/>
              </a:pPr>
              <a:r>
                <a:rPr lang="en-US" sz="3200"/>
                <a:t>⇌     </a:t>
              </a:r>
              <a:r>
                <a:rPr lang="en-US" sz="4400" b="1"/>
                <a:t>HCO</a:t>
              </a:r>
              <a:r>
                <a:rPr lang="en-US" sz="4400" b="1" baseline="-25000"/>
                <a:t>3</a:t>
              </a:r>
              <a:r>
                <a:rPr lang="en-US" sz="4400" b="1" baseline="30000"/>
                <a:t>-</a:t>
              </a:r>
              <a:r>
                <a:rPr lang="en-US" sz="3200"/>
                <a:t> + H</a:t>
              </a:r>
              <a:r>
                <a:rPr lang="en-US" sz="3200" baseline="30000"/>
                <a:t>+</a:t>
              </a:r>
            </a:p>
            <a:p>
              <a:endParaRPr lang="en-US" sz="3200"/>
            </a:p>
          </p:txBody>
        </p:sp>
        <p:sp>
          <p:nvSpPr>
            <p:cNvPr id="26633" name="AutoShape 7"/>
            <p:cNvSpPr>
              <a:spLocks noChangeArrowheads="1"/>
            </p:cNvSpPr>
            <p:nvPr/>
          </p:nvSpPr>
          <p:spPr bwMode="auto">
            <a:xfrm rot="5400000">
              <a:off x="2712" y="2520"/>
              <a:ext cx="240" cy="384"/>
            </a:xfrm>
            <a:prstGeom prst="downArrow">
              <a:avLst>
                <a:gd name="adj1" fmla="val 50000"/>
                <a:gd name="adj2" fmla="val 40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473075"/>
            <a:ext cx="7239000" cy="1431925"/>
          </a:xfrm>
        </p:spPr>
        <p:txBody>
          <a:bodyPr/>
          <a:lstStyle/>
          <a:p>
            <a:pPr eaLnBrk="1" hangingPunct="1"/>
            <a:r>
              <a:rPr lang="en-US" b="1" smtClean="0"/>
              <a:t>How can this help Molly?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382000" cy="3881438"/>
          </a:xfrm>
        </p:spPr>
        <p:txBody>
          <a:bodyPr/>
          <a:lstStyle/>
          <a:p>
            <a:pPr marL="609600" indent="-609600" eaLnBrk="1" hangingPunct="1"/>
            <a:r>
              <a:rPr lang="en-US" smtClean="0"/>
              <a:t> This will </a:t>
            </a:r>
            <a:r>
              <a:rPr lang="en-US" i="1" smtClean="0"/>
              <a:t>reduce</a:t>
            </a:r>
            <a:r>
              <a:rPr lang="en-US" smtClean="0"/>
              <a:t> the acidity, which means</a:t>
            </a:r>
          </a:p>
          <a:p>
            <a:pPr marL="609600" indent="-609600" eaLnBrk="1" hangingPunct="1">
              <a:buSzPct val="85000"/>
              <a:buFont typeface="Arial" charset="0"/>
              <a:buNone/>
            </a:pPr>
            <a:r>
              <a:rPr lang="en-US" sz="2400" smtClean="0"/>
              <a:t>		increasing the pH, and … </a:t>
            </a:r>
          </a:p>
          <a:p>
            <a:pPr marL="609600" indent="-609600" eaLnBrk="1" hangingPunct="1">
              <a:buSzPct val="85000"/>
              <a:buFont typeface="Arial" charset="0"/>
              <a:buNone/>
            </a:pPr>
            <a:r>
              <a:rPr lang="en-US" sz="2400" smtClean="0"/>
              <a:t>		the carbon dioxide produced will be blown off in the lungs.</a:t>
            </a:r>
            <a:r>
              <a:rPr lang="en-US" smtClean="0"/>
              <a:t>  </a:t>
            </a:r>
          </a:p>
          <a:p>
            <a:pPr marL="609600" indent="-609600" eaLnBrk="1" hangingPunct="1"/>
            <a:r>
              <a:rPr lang="en-US" smtClean="0"/>
              <a:t> This will make Molly feel </a:t>
            </a:r>
            <a:r>
              <a:rPr lang="en-US" i="1" smtClean="0"/>
              <a:t>much</a:t>
            </a:r>
            <a:r>
              <a:rPr lang="en-US" smtClean="0"/>
              <a:t> better.</a:t>
            </a:r>
          </a:p>
          <a:p>
            <a:pPr marL="609600" indent="-609600" eaLnBrk="1" hangingPunct="1"/>
            <a:r>
              <a:rPr lang="en-US" smtClean="0"/>
              <a:t> And get her out of medical danger…</a:t>
            </a:r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D3E30F-2A11-453E-BAC9-2175E3D67319}" type="slidenum">
              <a:rPr lang="en-US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473075"/>
            <a:ext cx="7239000" cy="1431925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smtClean="0"/>
              <a:t>Weak acids, their conjugate bases, and buffers…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2057400"/>
            <a:ext cx="8534400" cy="3881438"/>
          </a:xfrm>
        </p:spPr>
        <p:txBody>
          <a:bodyPr/>
          <a:lstStyle/>
          <a:p>
            <a:pPr eaLnBrk="1" hangingPunct="1"/>
            <a:r>
              <a:rPr lang="en-US" sz="2800" smtClean="0"/>
              <a:t> Weak acids have only a modest tendency to shed their protons (definition of an acid).</a:t>
            </a:r>
          </a:p>
          <a:p>
            <a:pPr eaLnBrk="1" hangingPunct="1"/>
            <a:r>
              <a:rPr lang="en-US" sz="2800" smtClean="0"/>
              <a:t> When they do, the corresponding negatively charged anion becomes a willing proton acceptor, and is called the </a:t>
            </a:r>
            <a:r>
              <a:rPr lang="en-US" sz="2800" i="1" smtClean="0"/>
              <a:t>conjugate base.</a:t>
            </a:r>
          </a:p>
          <a:p>
            <a:pPr eaLnBrk="1" hangingPunct="1"/>
            <a:r>
              <a:rPr lang="en-US" sz="2800" i="1" smtClean="0"/>
              <a:t> </a:t>
            </a:r>
            <a:r>
              <a:rPr lang="en-US" sz="2800" smtClean="0"/>
              <a:t>The properties of a </a:t>
            </a:r>
            <a:r>
              <a:rPr lang="en-US" sz="2800" i="1" smtClean="0"/>
              <a:t>buffer</a:t>
            </a:r>
            <a:r>
              <a:rPr lang="en-US" sz="2800" smtClean="0"/>
              <a:t> rely on a balance between a weak acid and its conjugate base.</a:t>
            </a:r>
          </a:p>
          <a:p>
            <a:pPr eaLnBrk="1" hangingPunct="1"/>
            <a:r>
              <a:rPr lang="en-US" sz="2800" smtClean="0"/>
              <a:t> And a titration curve looks like this…</a:t>
            </a:r>
          </a:p>
        </p:txBody>
      </p:sp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81CD10-1E58-4120-8B09-248AE141F0DA}" type="slidenum">
              <a:rPr lang="en-US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1905000" cy="685800"/>
          </a:xfrm>
        </p:spPr>
        <p:txBody>
          <a:bodyPr/>
          <a:lstStyle/>
          <a:p>
            <a:pPr eaLnBrk="1" hangingPunct="1"/>
            <a:r>
              <a:rPr lang="en-US" sz="2400" smtClean="0"/>
              <a:t>pK</a:t>
            </a:r>
            <a:r>
              <a:rPr lang="en-US" sz="2400" baseline="-25000" smtClean="0"/>
              <a:t>a</a:t>
            </a:r>
            <a:r>
              <a:rPr lang="en-US" sz="2400" smtClean="0"/>
              <a:t> = 4.76</a:t>
            </a:r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3E7020-EC61-4A79-B371-55F1875D46F9}" type="slidenum">
              <a:rPr lang="en-US"/>
              <a:pPr>
                <a:defRPr/>
              </a:pPr>
              <a:t>28</a:t>
            </a:fld>
            <a:endParaRPr lang="en-US"/>
          </a:p>
        </p:txBody>
      </p:sp>
      <p:grpSp>
        <p:nvGrpSpPr>
          <p:cNvPr id="29700" name="Group 19"/>
          <p:cNvGrpSpPr>
            <a:grpSpLocks/>
          </p:cNvGrpSpPr>
          <p:nvPr/>
        </p:nvGrpSpPr>
        <p:grpSpPr bwMode="auto">
          <a:xfrm>
            <a:off x="1143000" y="1295400"/>
            <a:ext cx="6170613" cy="5364163"/>
            <a:chOff x="1681" y="960"/>
            <a:chExt cx="3887" cy="3379"/>
          </a:xfrm>
        </p:grpSpPr>
        <p:grpSp>
          <p:nvGrpSpPr>
            <p:cNvPr id="29708" name="Group 9"/>
            <p:cNvGrpSpPr>
              <a:grpSpLocks/>
            </p:cNvGrpSpPr>
            <p:nvPr/>
          </p:nvGrpSpPr>
          <p:grpSpPr bwMode="auto">
            <a:xfrm>
              <a:off x="2544" y="960"/>
              <a:ext cx="2592" cy="2104"/>
              <a:chOff x="3312" y="2554"/>
              <a:chExt cx="1152" cy="1046"/>
            </a:xfrm>
          </p:grpSpPr>
          <p:sp>
            <p:nvSpPr>
              <p:cNvPr id="29718" name="Freeform 10"/>
              <p:cNvSpPr>
                <a:spLocks/>
              </p:cNvSpPr>
              <p:nvPr/>
            </p:nvSpPr>
            <p:spPr bwMode="auto">
              <a:xfrm>
                <a:off x="3312" y="3072"/>
                <a:ext cx="576" cy="528"/>
              </a:xfrm>
              <a:custGeom>
                <a:avLst/>
                <a:gdLst>
                  <a:gd name="T0" fmla="*/ 0 w 576"/>
                  <a:gd name="T1" fmla="*/ 528 h 528"/>
                  <a:gd name="T2" fmla="*/ 96 w 576"/>
                  <a:gd name="T3" fmla="*/ 192 h 528"/>
                  <a:gd name="T4" fmla="*/ 576 w 576"/>
                  <a:gd name="T5" fmla="*/ 0 h 528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28"/>
                  <a:gd name="T11" fmla="*/ 576 w 576"/>
                  <a:gd name="T12" fmla="*/ 528 h 52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28">
                    <a:moveTo>
                      <a:pt x="0" y="528"/>
                    </a:moveTo>
                    <a:cubicBezTo>
                      <a:pt x="0" y="404"/>
                      <a:pt x="0" y="280"/>
                      <a:pt x="96" y="192"/>
                    </a:cubicBezTo>
                    <a:cubicBezTo>
                      <a:pt x="192" y="104"/>
                      <a:pt x="384" y="52"/>
                      <a:pt x="576" y="0"/>
                    </a:cubicBezTo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19" name="Freeform 11"/>
              <p:cNvSpPr>
                <a:spLocks/>
              </p:cNvSpPr>
              <p:nvPr/>
            </p:nvSpPr>
            <p:spPr bwMode="auto">
              <a:xfrm flipH="1" flipV="1">
                <a:off x="3888" y="2554"/>
                <a:ext cx="576" cy="528"/>
              </a:xfrm>
              <a:custGeom>
                <a:avLst/>
                <a:gdLst>
                  <a:gd name="T0" fmla="*/ 0 w 576"/>
                  <a:gd name="T1" fmla="*/ 528 h 528"/>
                  <a:gd name="T2" fmla="*/ 96 w 576"/>
                  <a:gd name="T3" fmla="*/ 192 h 528"/>
                  <a:gd name="T4" fmla="*/ 576 w 576"/>
                  <a:gd name="T5" fmla="*/ 0 h 528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28"/>
                  <a:gd name="T11" fmla="*/ 576 w 576"/>
                  <a:gd name="T12" fmla="*/ 528 h 52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28">
                    <a:moveTo>
                      <a:pt x="0" y="528"/>
                    </a:moveTo>
                    <a:cubicBezTo>
                      <a:pt x="0" y="404"/>
                      <a:pt x="0" y="280"/>
                      <a:pt x="96" y="192"/>
                    </a:cubicBezTo>
                    <a:cubicBezTo>
                      <a:pt x="192" y="104"/>
                      <a:pt x="384" y="52"/>
                      <a:pt x="576" y="0"/>
                    </a:cubicBezTo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9709" name="Group 18"/>
            <p:cNvGrpSpPr>
              <a:grpSpLocks/>
            </p:cNvGrpSpPr>
            <p:nvPr/>
          </p:nvGrpSpPr>
          <p:grpSpPr bwMode="auto">
            <a:xfrm>
              <a:off x="1681" y="1012"/>
              <a:ext cx="3887" cy="3327"/>
              <a:chOff x="1681" y="960"/>
              <a:chExt cx="3887" cy="3327"/>
            </a:xfrm>
          </p:grpSpPr>
          <p:sp>
            <p:nvSpPr>
              <p:cNvPr id="29710" name="Text Box 13"/>
              <p:cNvSpPr txBox="1">
                <a:spLocks noChangeArrowheads="1"/>
              </p:cNvSpPr>
              <p:nvPr/>
            </p:nvSpPr>
            <p:spPr bwMode="auto">
              <a:xfrm>
                <a:off x="1681" y="1004"/>
                <a:ext cx="911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3200"/>
                  <a:t>pH 7</a:t>
                </a:r>
              </a:p>
            </p:txBody>
          </p:sp>
          <p:sp>
            <p:nvSpPr>
              <p:cNvPr id="29711" name="Text Box 14"/>
              <p:cNvSpPr txBox="1">
                <a:spLocks noChangeArrowheads="1"/>
              </p:cNvSpPr>
              <p:nvPr/>
            </p:nvSpPr>
            <p:spPr bwMode="auto">
              <a:xfrm>
                <a:off x="2357" y="1004"/>
                <a:ext cx="523" cy="23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lnSpc>
                    <a:spcPct val="75000"/>
                  </a:lnSpc>
                </a:pPr>
                <a:r>
                  <a:rPr lang="en-US"/>
                  <a:t>_</a:t>
                </a:r>
              </a:p>
              <a:p>
                <a:pPr>
                  <a:lnSpc>
                    <a:spcPct val="75000"/>
                  </a:lnSpc>
                </a:pPr>
                <a:endParaRPr lang="en-US"/>
              </a:p>
              <a:p>
                <a:pPr>
                  <a:lnSpc>
                    <a:spcPct val="75000"/>
                  </a:lnSpc>
                </a:pPr>
                <a:r>
                  <a:rPr lang="en-US"/>
                  <a:t>_</a:t>
                </a:r>
              </a:p>
              <a:p>
                <a:pPr>
                  <a:lnSpc>
                    <a:spcPct val="75000"/>
                  </a:lnSpc>
                </a:pPr>
                <a:endParaRPr lang="en-US"/>
              </a:p>
              <a:p>
                <a:pPr>
                  <a:lnSpc>
                    <a:spcPct val="75000"/>
                  </a:lnSpc>
                </a:pPr>
                <a:r>
                  <a:rPr lang="en-US"/>
                  <a:t>_</a:t>
                </a:r>
              </a:p>
              <a:p>
                <a:pPr>
                  <a:lnSpc>
                    <a:spcPct val="75000"/>
                  </a:lnSpc>
                </a:pPr>
                <a:endParaRPr lang="en-US"/>
              </a:p>
              <a:p>
                <a:pPr>
                  <a:lnSpc>
                    <a:spcPct val="75000"/>
                  </a:lnSpc>
                </a:pPr>
                <a:r>
                  <a:rPr lang="en-US"/>
                  <a:t>_</a:t>
                </a:r>
              </a:p>
              <a:p>
                <a:pPr>
                  <a:lnSpc>
                    <a:spcPct val="75000"/>
                  </a:lnSpc>
                </a:pPr>
                <a:endParaRPr lang="en-US"/>
              </a:p>
              <a:p>
                <a:pPr>
                  <a:lnSpc>
                    <a:spcPct val="75000"/>
                  </a:lnSpc>
                </a:pPr>
                <a:r>
                  <a:rPr lang="en-US"/>
                  <a:t>_</a:t>
                </a:r>
              </a:p>
              <a:p>
                <a:pPr>
                  <a:lnSpc>
                    <a:spcPct val="75000"/>
                  </a:lnSpc>
                </a:pPr>
                <a:endParaRPr lang="en-US"/>
              </a:p>
              <a:p>
                <a:pPr>
                  <a:lnSpc>
                    <a:spcPct val="75000"/>
                  </a:lnSpc>
                </a:pPr>
                <a:r>
                  <a:rPr lang="en-US"/>
                  <a:t>_</a:t>
                </a:r>
              </a:p>
              <a:p>
                <a:pPr>
                  <a:lnSpc>
                    <a:spcPct val="75000"/>
                  </a:lnSpc>
                </a:pPr>
                <a:endParaRPr lang="en-US"/>
              </a:p>
              <a:p>
                <a:pPr>
                  <a:lnSpc>
                    <a:spcPct val="75000"/>
                  </a:lnSpc>
                </a:pPr>
                <a:r>
                  <a:rPr lang="en-US"/>
                  <a:t>_</a:t>
                </a:r>
              </a:p>
            </p:txBody>
          </p:sp>
          <p:grpSp>
            <p:nvGrpSpPr>
              <p:cNvPr id="29712" name="Group 5"/>
              <p:cNvGrpSpPr>
                <a:grpSpLocks/>
              </p:cNvGrpSpPr>
              <p:nvPr/>
            </p:nvGrpSpPr>
            <p:grpSpPr bwMode="auto">
              <a:xfrm>
                <a:off x="2544" y="960"/>
                <a:ext cx="2590" cy="2632"/>
                <a:chOff x="1056" y="1344"/>
                <a:chExt cx="1824" cy="1824"/>
              </a:xfrm>
            </p:grpSpPr>
            <p:sp>
              <p:nvSpPr>
                <p:cNvPr id="29715" name="Line 6"/>
                <p:cNvSpPr>
                  <a:spLocks noChangeShapeType="1"/>
                </p:cNvSpPr>
                <p:nvPr/>
              </p:nvSpPr>
              <p:spPr bwMode="auto">
                <a:xfrm flipH="1">
                  <a:off x="1056" y="3168"/>
                  <a:ext cx="182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16" name="Line 7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145" y="2255"/>
                  <a:ext cx="1824" cy="1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17" name="Line 8"/>
                <p:cNvSpPr>
                  <a:spLocks noChangeShapeType="1"/>
                </p:cNvSpPr>
                <p:nvPr/>
              </p:nvSpPr>
              <p:spPr bwMode="auto">
                <a:xfrm rot="5400000" flipH="1">
                  <a:off x="1968" y="2255"/>
                  <a:ext cx="1824" cy="1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9713" name="Text Box 15"/>
              <p:cNvSpPr txBox="1">
                <a:spLocks noChangeArrowheads="1"/>
              </p:cNvSpPr>
              <p:nvPr/>
            </p:nvSpPr>
            <p:spPr bwMode="auto">
              <a:xfrm>
                <a:off x="2400" y="3615"/>
                <a:ext cx="3168" cy="6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3200"/>
                  <a:t>0     equiv. of NaOH    1.0</a:t>
                </a:r>
              </a:p>
              <a:p>
                <a:r>
                  <a:rPr lang="en-US" sz="3200"/>
                  <a:t>		added</a:t>
                </a:r>
              </a:p>
            </p:txBody>
          </p:sp>
          <p:sp>
            <p:nvSpPr>
              <p:cNvPr id="29714" name="Oval 17"/>
              <p:cNvSpPr>
                <a:spLocks noChangeArrowheads="1"/>
              </p:cNvSpPr>
              <p:nvPr/>
            </p:nvSpPr>
            <p:spPr bwMode="auto">
              <a:xfrm>
                <a:off x="3792" y="1916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9701" name="Line 21"/>
          <p:cNvSpPr>
            <a:spLocks noChangeShapeType="1"/>
          </p:cNvSpPr>
          <p:nvPr/>
        </p:nvSpPr>
        <p:spPr bwMode="auto">
          <a:xfrm flipH="1">
            <a:off x="2514600" y="2971800"/>
            <a:ext cx="2057400" cy="0"/>
          </a:xfrm>
          <a:prstGeom prst="line">
            <a:avLst/>
          </a:prstGeom>
          <a:noFill/>
          <a:ln w="38100">
            <a:solidFill>
              <a:srgbClr val="2D2DFF"/>
            </a:solidFill>
            <a:prstDash val="dash"/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02" name="Rectangle 22"/>
          <p:cNvSpPr>
            <a:spLocks noChangeArrowheads="1"/>
          </p:cNvSpPr>
          <p:nvPr/>
        </p:nvSpPr>
        <p:spPr bwMode="auto">
          <a:xfrm>
            <a:off x="2895600" y="2438400"/>
            <a:ext cx="3276600" cy="1066800"/>
          </a:xfrm>
          <a:prstGeom prst="rect">
            <a:avLst/>
          </a:prstGeom>
          <a:solidFill>
            <a:srgbClr val="FFFF66">
              <a:alpha val="4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Line 23"/>
          <p:cNvSpPr>
            <a:spLocks noChangeShapeType="1"/>
          </p:cNvSpPr>
          <p:nvPr/>
        </p:nvSpPr>
        <p:spPr bwMode="auto">
          <a:xfrm>
            <a:off x="6400800" y="2438400"/>
            <a:ext cx="0" cy="1066800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04" name="Rectangle 24"/>
          <p:cNvSpPr>
            <a:spLocks noChangeArrowheads="1"/>
          </p:cNvSpPr>
          <p:nvPr/>
        </p:nvSpPr>
        <p:spPr bwMode="auto">
          <a:xfrm>
            <a:off x="6705600" y="2667000"/>
            <a:ext cx="2438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n-US">
                <a:solidFill>
                  <a:srgbClr val="2D2DFF"/>
                </a:solidFill>
              </a:rPr>
              <a:t>Buffering range: only small pH changes result from addition of base or acid</a:t>
            </a:r>
          </a:p>
        </p:txBody>
      </p:sp>
      <p:sp>
        <p:nvSpPr>
          <p:cNvPr id="29705" name="Text Box 25"/>
          <p:cNvSpPr txBox="1">
            <a:spLocks noChangeArrowheads="1"/>
          </p:cNvSpPr>
          <p:nvPr/>
        </p:nvSpPr>
        <p:spPr bwMode="auto">
          <a:xfrm>
            <a:off x="304800" y="381000"/>
            <a:ext cx="848836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000" b="1">
                <a:solidFill>
                  <a:srgbClr val="2D2DFF"/>
                </a:solidFill>
              </a:rPr>
              <a:t>Titration of acetic acid with sodium hydroxide</a:t>
            </a:r>
          </a:p>
        </p:txBody>
      </p:sp>
      <p:sp>
        <p:nvSpPr>
          <p:cNvPr id="29706" name="Rectangle 26"/>
          <p:cNvSpPr>
            <a:spLocks noChangeArrowheads="1"/>
          </p:cNvSpPr>
          <p:nvPr/>
        </p:nvSpPr>
        <p:spPr bwMode="auto">
          <a:xfrm>
            <a:off x="3352800" y="4267200"/>
            <a:ext cx="2438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n-US">
                <a:solidFill>
                  <a:srgbClr val="2D2DFF"/>
                </a:solidFill>
              </a:rPr>
              <a:t>50% dissociation</a:t>
            </a:r>
          </a:p>
        </p:txBody>
      </p:sp>
      <p:sp>
        <p:nvSpPr>
          <p:cNvPr id="29707" name="Line 28"/>
          <p:cNvSpPr>
            <a:spLocks noChangeShapeType="1"/>
          </p:cNvSpPr>
          <p:nvPr/>
        </p:nvSpPr>
        <p:spPr bwMode="auto">
          <a:xfrm>
            <a:off x="4572000" y="3581400"/>
            <a:ext cx="0" cy="609600"/>
          </a:xfrm>
          <a:prstGeom prst="line">
            <a:avLst/>
          </a:prstGeom>
          <a:noFill/>
          <a:ln w="38100">
            <a:solidFill>
              <a:srgbClr val="2D2DFF"/>
            </a:solidFill>
            <a:round/>
            <a:headEnd type="triangle" w="med" len="med"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823913"/>
          </a:xfrm>
        </p:spPr>
        <p:txBody>
          <a:bodyPr/>
          <a:lstStyle/>
          <a:p>
            <a:pPr eaLnBrk="1" hangingPunct="1"/>
            <a:r>
              <a:rPr lang="en-US" b="1" smtClean="0"/>
              <a:t>How did this save Molly’s life?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24000"/>
            <a:ext cx="8534400" cy="4724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 A </a:t>
            </a:r>
            <a:r>
              <a:rPr lang="en-US" b="1" smtClean="0">
                <a:solidFill>
                  <a:srgbClr val="376092"/>
                </a:solidFill>
              </a:rPr>
              <a:t>buffer</a:t>
            </a:r>
            <a:r>
              <a:rPr lang="en-US" smtClean="0">
                <a:solidFill>
                  <a:srgbClr val="376092"/>
                </a:solidFill>
              </a:rPr>
              <a:t> </a:t>
            </a:r>
            <a:r>
              <a:rPr lang="en-US" smtClean="0"/>
              <a:t>is a solution of a weak acid and its conjugate base that resists changes in pH in </a:t>
            </a:r>
            <a:r>
              <a:rPr lang="en-US" i="1" smtClean="0"/>
              <a:t>both</a:t>
            </a:r>
            <a:r>
              <a:rPr lang="en-US" smtClean="0"/>
              <a:t> directions—either up or down.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 A buffer works best in the middle of its range, where the amount of undissociated acid is about equal to the amount of the conjugate base.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 One can soak up excess protons (acid), the other can soak up excess hydroxide (base).</a:t>
            </a:r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BDEF32-BC0D-4F74-9321-02047AD88459}" type="slidenum">
              <a:rPr lang="en-US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762000"/>
          </a:xfrm>
        </p:spPr>
        <p:txBody>
          <a:bodyPr/>
          <a:lstStyle/>
          <a:p>
            <a:pPr eaLnBrk="1" hangingPunct="1"/>
            <a:r>
              <a:rPr lang="en-US" sz="4000" b="1" smtClean="0"/>
              <a:t>What is an Acid?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An acid is a substance which, when dissolved in water, releases protons.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1000" smtClean="0"/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The extent of dissociation, that is, the amount of protons released compared to the total amount of compound, is a measure of the strength of the acid.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1000" smtClean="0"/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For example, HCl (hydrochloric acid) is a strong acid, because it dissociates completely in water, generating free [H</a:t>
            </a:r>
            <a:r>
              <a:rPr lang="en-US" sz="2800" baseline="30000" smtClean="0"/>
              <a:t>+</a:t>
            </a:r>
            <a:r>
              <a:rPr lang="en-US" sz="2800" smtClean="0"/>
              <a:t>] and [Cl</a:t>
            </a:r>
            <a:r>
              <a:rPr lang="en-US" sz="2800" baseline="30000" smtClean="0"/>
              <a:t>-</a:t>
            </a:r>
            <a:r>
              <a:rPr lang="en-US" sz="2800" smtClean="0"/>
              <a:t>].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1000" smtClean="0"/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Acidity can be measured on a scale called pH (more scarily, “the negative logarithm of the hydrogen ion concentration”).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smtClean="0"/>
          </a:p>
        </p:txBody>
      </p:sp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C23175-F401-43AE-8055-D36201935363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b="1" smtClean="0"/>
              <a:t>Ionization of acetic acid:</a:t>
            </a:r>
            <a:br>
              <a:rPr lang="en-US" sz="4000" b="1" smtClean="0"/>
            </a:br>
            <a:r>
              <a:rPr lang="en-US" sz="4000" smtClean="0"/>
              <a:t> </a:t>
            </a:r>
            <a:r>
              <a:rPr lang="en-US" sz="3200" smtClean="0"/>
              <a:t>Resisting changes both ways</a:t>
            </a:r>
          </a:p>
        </p:txBody>
      </p:sp>
      <p:sp>
        <p:nvSpPr>
          <p:cNvPr id="3174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AFFBC7-6AD0-4C56-9C61-3B20683E3598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31748" name="Text Box 8"/>
          <p:cNvSpPr txBox="1">
            <a:spLocks noChangeArrowheads="1"/>
          </p:cNvSpPr>
          <p:nvPr/>
        </p:nvSpPr>
        <p:spPr bwMode="auto">
          <a:xfrm>
            <a:off x="1203325" y="194468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1749" name="Text Box 9"/>
          <p:cNvSpPr txBox="1">
            <a:spLocks noChangeArrowheads="1"/>
          </p:cNvSpPr>
          <p:nvPr/>
        </p:nvSpPr>
        <p:spPr bwMode="auto">
          <a:xfrm>
            <a:off x="381000" y="2020888"/>
            <a:ext cx="8458200" cy="474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                            OH</a:t>
            </a:r>
            <a:r>
              <a:rPr lang="en-US" sz="3600" baseline="30000"/>
              <a:t>-</a:t>
            </a:r>
            <a:r>
              <a:rPr lang="en-US"/>
              <a:t>                           H</a:t>
            </a:r>
            <a:r>
              <a:rPr lang="en-US" baseline="-25000"/>
              <a:t>2</a:t>
            </a:r>
            <a:r>
              <a:rPr lang="en-US"/>
              <a:t>O</a:t>
            </a:r>
          </a:p>
          <a:p>
            <a:endParaRPr lang="en-US"/>
          </a:p>
          <a:p>
            <a:endParaRPr lang="en-US" sz="1400"/>
          </a:p>
          <a:p>
            <a:endParaRPr lang="en-US" sz="1400"/>
          </a:p>
          <a:p>
            <a:endParaRPr lang="en-US"/>
          </a:p>
          <a:p>
            <a:endParaRPr lang="en-US"/>
          </a:p>
          <a:p>
            <a:r>
              <a:rPr lang="en-US"/>
              <a:t> Acetic acid	       HAc	                     Ac</a:t>
            </a:r>
            <a:r>
              <a:rPr lang="en-US" sz="3600" baseline="30000"/>
              <a:t>-</a:t>
            </a:r>
            <a:r>
              <a:rPr lang="en-US"/>
              <a:t>          Acetate</a:t>
            </a:r>
          </a:p>
          <a:p>
            <a:r>
              <a:rPr lang="en-US"/>
              <a:t>(CH</a:t>
            </a:r>
            <a:r>
              <a:rPr lang="en-US" baseline="-25000"/>
              <a:t>3</a:t>
            </a:r>
            <a:r>
              <a:rPr lang="en-US"/>
              <a:t>COOH)				                       (CH</a:t>
            </a:r>
            <a:r>
              <a:rPr lang="en-US" baseline="-25000"/>
              <a:t>3</a:t>
            </a:r>
            <a:r>
              <a:rPr lang="en-US"/>
              <a:t>COO</a:t>
            </a:r>
            <a:r>
              <a:rPr lang="en-US" sz="3600" baseline="30000"/>
              <a:t>-</a:t>
            </a:r>
            <a:r>
              <a:rPr lang="en-US"/>
              <a:t>)</a:t>
            </a:r>
          </a:p>
          <a:p>
            <a:endParaRPr lang="en-US"/>
          </a:p>
          <a:p>
            <a:endParaRPr lang="en-US"/>
          </a:p>
          <a:p>
            <a:endParaRPr lang="en-US" sz="1400"/>
          </a:p>
          <a:p>
            <a:endParaRPr lang="en-US" sz="1400"/>
          </a:p>
          <a:p>
            <a:endParaRPr lang="en-US" sz="1000"/>
          </a:p>
          <a:p>
            <a:r>
              <a:rPr lang="en-US"/>
              <a:t>					          H</a:t>
            </a:r>
            <a:r>
              <a:rPr lang="en-US" baseline="30000"/>
              <a:t>+</a:t>
            </a:r>
            <a:r>
              <a:rPr lang="en-US"/>
              <a:t>						</a:t>
            </a:r>
          </a:p>
        </p:txBody>
      </p:sp>
      <p:sp>
        <p:nvSpPr>
          <p:cNvPr id="31750" name="Oval 12"/>
          <p:cNvSpPr>
            <a:spLocks noChangeArrowheads="1"/>
          </p:cNvSpPr>
          <p:nvPr/>
        </p:nvSpPr>
        <p:spPr bwMode="auto">
          <a:xfrm>
            <a:off x="2286000" y="3581400"/>
            <a:ext cx="433388" cy="1198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Oval 13"/>
          <p:cNvSpPr>
            <a:spLocks noChangeArrowheads="1"/>
          </p:cNvSpPr>
          <p:nvPr/>
        </p:nvSpPr>
        <p:spPr bwMode="auto">
          <a:xfrm>
            <a:off x="6477000" y="3581400"/>
            <a:ext cx="434975" cy="1198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2" name="AutoShape 14"/>
          <p:cNvSpPr>
            <a:spLocks noChangeArrowheads="1"/>
          </p:cNvSpPr>
          <p:nvPr/>
        </p:nvSpPr>
        <p:spPr bwMode="auto">
          <a:xfrm>
            <a:off x="3124200" y="2438400"/>
            <a:ext cx="3200400" cy="762000"/>
          </a:xfrm>
          <a:prstGeom prst="curvedUpArrow">
            <a:avLst>
              <a:gd name="adj1" fmla="val 36225"/>
              <a:gd name="adj2" fmla="val 122908"/>
              <a:gd name="adj3" fmla="val 3229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3" name="AutoShape 15"/>
          <p:cNvSpPr>
            <a:spLocks noChangeArrowheads="1"/>
          </p:cNvSpPr>
          <p:nvPr/>
        </p:nvSpPr>
        <p:spPr bwMode="auto">
          <a:xfrm flipH="1">
            <a:off x="2895600" y="4343400"/>
            <a:ext cx="3200400" cy="762000"/>
          </a:xfrm>
          <a:prstGeom prst="curvedUpArrow">
            <a:avLst>
              <a:gd name="adj1" fmla="val 34572"/>
              <a:gd name="adj2" fmla="val 121256"/>
              <a:gd name="adj3" fmla="val 323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4" name="AutoShape 16"/>
          <p:cNvSpPr>
            <a:spLocks noChangeArrowheads="1"/>
          </p:cNvSpPr>
          <p:nvPr/>
        </p:nvSpPr>
        <p:spPr bwMode="auto">
          <a:xfrm flipV="1">
            <a:off x="3200400" y="3200400"/>
            <a:ext cx="3200400" cy="762000"/>
          </a:xfrm>
          <a:prstGeom prst="curvedUpArrow">
            <a:avLst>
              <a:gd name="adj1" fmla="val 34572"/>
              <a:gd name="adj2" fmla="val 121256"/>
              <a:gd name="adj3" fmla="val 323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5" name="AutoShape 17"/>
          <p:cNvSpPr>
            <a:spLocks noChangeArrowheads="1"/>
          </p:cNvSpPr>
          <p:nvPr/>
        </p:nvSpPr>
        <p:spPr bwMode="auto">
          <a:xfrm flipH="1" flipV="1">
            <a:off x="2971800" y="5105400"/>
            <a:ext cx="3200400" cy="762000"/>
          </a:xfrm>
          <a:prstGeom prst="curvedUpArrow">
            <a:avLst>
              <a:gd name="adj1" fmla="val 34572"/>
              <a:gd name="adj2" fmla="val 121256"/>
              <a:gd name="adj3" fmla="val 323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6" name="Oval 18"/>
          <p:cNvSpPr>
            <a:spLocks noChangeArrowheads="1"/>
          </p:cNvSpPr>
          <p:nvPr/>
        </p:nvSpPr>
        <p:spPr bwMode="auto">
          <a:xfrm rot="-1327902">
            <a:off x="2743200" y="5257800"/>
            <a:ext cx="2057400" cy="8382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sz="4000" b="1" smtClean="0"/>
              <a:t>Insights for the Future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115300" cy="4876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pH control is important, as many enzymes have a narrow range in which they function optimally.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Buffering capability is essential for the well-being of organisms, to protect them from unwelcome changes in pH.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For example, your stomach is about pH 1, yet the adjacent portion of your intestine is near pH 7—think about (or look up) how that might happen  [Hint:  what is one function of the pancreas?].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Many compounds and macromolecules in addition to bicarbonate can serve a buffering function—proteins comprise one of the major classes.</a:t>
            </a:r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EA102C-E6F3-422D-83B0-1BC3E9A1206B}" type="slidenum">
              <a:rPr lang="en-US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61975"/>
            <a:ext cx="8153400" cy="1190625"/>
          </a:xfrm>
        </p:spPr>
        <p:txBody>
          <a:bodyPr/>
          <a:lstStyle/>
          <a:p>
            <a:pPr algn="l" eaLnBrk="1" hangingPunct="1"/>
            <a:r>
              <a:rPr lang="en-US" sz="3600" b="1" smtClean="0"/>
              <a:t>CQ#1:  An acid is a compound that in aqueous solution will readily:</a:t>
            </a:r>
          </a:p>
        </p:txBody>
      </p:sp>
      <p:sp>
        <p:nvSpPr>
          <p:cNvPr id="819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FB4601-D1A1-4906-9E87-E69940ECEB38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838200" y="2133600"/>
            <a:ext cx="4130675" cy="307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buFontTx/>
              <a:buAutoNum type="alphaUcPeriod"/>
            </a:pPr>
            <a:r>
              <a:rPr lang="en-US" sz="2800"/>
              <a:t>Shed a proton.</a:t>
            </a:r>
          </a:p>
          <a:p>
            <a:pPr marL="514350" indent="-514350"/>
            <a:endParaRPr lang="en-US" sz="1400"/>
          </a:p>
          <a:p>
            <a:pPr marL="514350" indent="-514350">
              <a:buFontTx/>
              <a:buAutoNum type="alphaUcPeriod" startAt="2"/>
            </a:pPr>
            <a:r>
              <a:rPr lang="en-US" sz="2800"/>
              <a:t>Shed an electron.</a:t>
            </a:r>
          </a:p>
          <a:p>
            <a:pPr marL="514350" indent="-514350"/>
            <a:endParaRPr lang="en-US" sz="1400"/>
          </a:p>
          <a:p>
            <a:pPr marL="514350" indent="-514350">
              <a:buFontTx/>
              <a:buAutoNum type="alphaUcPeriod" startAt="3"/>
            </a:pPr>
            <a:r>
              <a:rPr lang="en-US" sz="2800"/>
              <a:t>Gain a proton.</a:t>
            </a:r>
          </a:p>
          <a:p>
            <a:pPr marL="514350" indent="-514350">
              <a:buFontTx/>
              <a:buAutoNum type="alphaUcPeriod" startAt="3"/>
            </a:pPr>
            <a:endParaRPr lang="en-US" sz="1400"/>
          </a:p>
          <a:p>
            <a:pPr marL="514350" indent="-514350">
              <a:buFontTx/>
              <a:buAutoNum type="alphaUcPeriod" startAt="4"/>
            </a:pPr>
            <a:r>
              <a:rPr lang="en-US" sz="2800"/>
              <a:t>Gain an electron.</a:t>
            </a:r>
          </a:p>
          <a:p>
            <a:pPr marL="514350" indent="-514350">
              <a:buFontTx/>
              <a:buAutoNum type="alphaUcPeriod" startAt="4"/>
            </a:pPr>
            <a:endParaRPr lang="en-US" sz="1400"/>
          </a:p>
          <a:p>
            <a:pPr marL="514350" indent="-514350">
              <a:buFontTx/>
              <a:buAutoNum type="alphaUcPeriod" startAt="4"/>
            </a:pPr>
            <a:r>
              <a:rPr lang="en-US" sz="2800"/>
              <a:t>None of the above.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E7264E-4E6C-4CDF-A343-CE80EED3FEAE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4800600" y="914400"/>
            <a:ext cx="4343400" cy="503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 Most living cells have a </a:t>
            </a:r>
            <a:r>
              <a:rPr lang="en-US" i="1"/>
              <a:t>very</a:t>
            </a:r>
            <a:r>
              <a:rPr lang="en-US"/>
              <a:t> narrow range of tolerance for pH, i.e. [H</a:t>
            </a:r>
            <a:r>
              <a:rPr lang="en-US" baseline="30000"/>
              <a:t>+</a:t>
            </a:r>
            <a:r>
              <a:rPr lang="en-US"/>
              <a:t>].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sz="600"/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/>
              <a:t> The [H</a:t>
            </a:r>
            <a:r>
              <a:rPr lang="en-US" baseline="30000"/>
              <a:t>+</a:t>
            </a:r>
            <a:r>
              <a:rPr lang="en-US"/>
              <a:t>] concentration will be important (either explicitly or implicitly) for many other topics in biology.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600"/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/>
              <a:t> [H</a:t>
            </a:r>
            <a:r>
              <a:rPr lang="en-US" baseline="30000"/>
              <a:t>+</a:t>
            </a:r>
            <a:r>
              <a:rPr lang="en-US"/>
              <a:t>] is controlled in all biological organisms, and in virtually all biochemical experiments.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600"/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/>
              <a:t> Each pH unit represents a factor of 10 difference in [H</a:t>
            </a:r>
            <a:r>
              <a:rPr lang="en-US" baseline="30000"/>
              <a:t>+</a:t>
            </a:r>
            <a:r>
              <a:rPr lang="en-US"/>
              <a:t>].</a:t>
            </a:r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457200" y="6248400"/>
            <a:ext cx="79390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200" b="1" i="1">
                <a:solidFill>
                  <a:schemeClr val="tx2"/>
                </a:solidFill>
              </a:rPr>
              <a:t>The pH scale goes from 0 to 14—because </a:t>
            </a:r>
            <a:r>
              <a:rPr lang="en-US" sz="22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[H</a:t>
            </a:r>
            <a:r>
              <a:rPr lang="en-US" sz="2200" b="1" i="1" baseline="30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en-US" sz="22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][OH</a:t>
            </a:r>
            <a:r>
              <a:rPr lang="en-US" sz="2200" b="1" i="1" baseline="30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en-US" sz="22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] = 10</a:t>
            </a:r>
            <a:r>
              <a:rPr lang="en-US" sz="2200" b="1" i="1" baseline="30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-14</a:t>
            </a:r>
            <a:r>
              <a:rPr lang="en-US" sz="2200" i="1">
                <a:solidFill>
                  <a:srgbClr val="4303F7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6149" name="Text Box 6"/>
          <p:cNvSpPr txBox="1">
            <a:spLocks noChangeArrowheads="1"/>
          </p:cNvSpPr>
          <p:nvPr/>
        </p:nvSpPr>
        <p:spPr bwMode="auto">
          <a:xfrm>
            <a:off x="6324600" y="152400"/>
            <a:ext cx="9286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>
                <a:solidFill>
                  <a:srgbClr val="376092"/>
                </a:solidFill>
              </a:rPr>
              <a:t>pH</a:t>
            </a:r>
          </a:p>
        </p:txBody>
      </p:sp>
      <p:grpSp>
        <p:nvGrpSpPr>
          <p:cNvPr id="6150" name="Group 28"/>
          <p:cNvGrpSpPr>
            <a:grpSpLocks/>
          </p:cNvGrpSpPr>
          <p:nvPr/>
        </p:nvGrpSpPr>
        <p:grpSpPr bwMode="auto">
          <a:xfrm>
            <a:off x="152400" y="457200"/>
            <a:ext cx="4495800" cy="5562600"/>
            <a:chOff x="48" y="288"/>
            <a:chExt cx="2976" cy="3552"/>
          </a:xfrm>
        </p:grpSpPr>
        <p:pic>
          <p:nvPicPr>
            <p:cNvPr id="6153" name="Picture 8" descr="639px-PH_scal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8" y="288"/>
              <a:ext cx="2976" cy="3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54" name="Text Box 10"/>
            <p:cNvSpPr txBox="1">
              <a:spLocks noChangeArrowheads="1"/>
            </p:cNvSpPr>
            <p:nvPr/>
          </p:nvSpPr>
          <p:spPr bwMode="auto">
            <a:xfrm>
              <a:off x="1070" y="920"/>
              <a:ext cx="354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33CC33"/>
                  </a:solidFill>
                </a:rPr>
                <a:t>10</a:t>
              </a:r>
              <a:r>
                <a:rPr lang="en-US" sz="1600" b="1" baseline="30000">
                  <a:solidFill>
                    <a:srgbClr val="33CC33"/>
                  </a:solidFill>
                </a:rPr>
                <a:t>-2</a:t>
              </a:r>
            </a:p>
          </p:txBody>
        </p:sp>
        <p:sp>
          <p:nvSpPr>
            <p:cNvPr id="6155" name="Text Box 11"/>
            <p:cNvSpPr txBox="1">
              <a:spLocks noChangeArrowheads="1"/>
            </p:cNvSpPr>
            <p:nvPr/>
          </p:nvSpPr>
          <p:spPr bwMode="auto">
            <a:xfrm>
              <a:off x="1070" y="1136"/>
              <a:ext cx="354" cy="2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33CC33"/>
                  </a:solidFill>
                </a:rPr>
                <a:t>10</a:t>
              </a:r>
              <a:r>
                <a:rPr lang="en-US" sz="1600" b="1" baseline="30000">
                  <a:solidFill>
                    <a:srgbClr val="33CC33"/>
                  </a:solidFill>
                </a:rPr>
                <a:t>-3</a:t>
              </a:r>
            </a:p>
          </p:txBody>
        </p:sp>
        <p:sp>
          <p:nvSpPr>
            <p:cNvPr id="6156" name="Text Box 12"/>
            <p:cNvSpPr txBox="1">
              <a:spLocks noChangeArrowheads="1"/>
            </p:cNvSpPr>
            <p:nvPr/>
          </p:nvSpPr>
          <p:spPr bwMode="auto">
            <a:xfrm>
              <a:off x="1070" y="1569"/>
              <a:ext cx="354" cy="2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33CC33"/>
                  </a:solidFill>
                </a:rPr>
                <a:t>10</a:t>
              </a:r>
              <a:r>
                <a:rPr lang="en-US" sz="1600" b="1" baseline="30000">
                  <a:solidFill>
                    <a:srgbClr val="33CC33"/>
                  </a:solidFill>
                </a:rPr>
                <a:t>-5</a:t>
              </a:r>
            </a:p>
          </p:txBody>
        </p:sp>
        <p:sp>
          <p:nvSpPr>
            <p:cNvPr id="6157" name="Text Box 13"/>
            <p:cNvSpPr txBox="1">
              <a:spLocks noChangeArrowheads="1"/>
            </p:cNvSpPr>
            <p:nvPr/>
          </p:nvSpPr>
          <p:spPr bwMode="auto">
            <a:xfrm>
              <a:off x="1070" y="1353"/>
              <a:ext cx="354" cy="2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33CC33"/>
                  </a:solidFill>
                </a:rPr>
                <a:t>10</a:t>
              </a:r>
              <a:r>
                <a:rPr lang="en-US" sz="1600" b="1" baseline="30000">
                  <a:solidFill>
                    <a:srgbClr val="33CC33"/>
                  </a:solidFill>
                </a:rPr>
                <a:t>-4</a:t>
              </a:r>
            </a:p>
          </p:txBody>
        </p:sp>
        <p:sp>
          <p:nvSpPr>
            <p:cNvPr id="6158" name="Text Box 14"/>
            <p:cNvSpPr txBox="1">
              <a:spLocks noChangeArrowheads="1"/>
            </p:cNvSpPr>
            <p:nvPr/>
          </p:nvSpPr>
          <p:spPr bwMode="auto">
            <a:xfrm>
              <a:off x="1070" y="2176"/>
              <a:ext cx="354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33CC33"/>
                  </a:solidFill>
                </a:rPr>
                <a:t>10</a:t>
              </a:r>
              <a:r>
                <a:rPr lang="en-US" sz="1600" b="1" baseline="30000">
                  <a:solidFill>
                    <a:srgbClr val="33CC33"/>
                  </a:solidFill>
                </a:rPr>
                <a:t>-8</a:t>
              </a:r>
            </a:p>
          </p:txBody>
        </p:sp>
        <p:sp>
          <p:nvSpPr>
            <p:cNvPr id="6159" name="Text Box 15"/>
            <p:cNvSpPr txBox="1">
              <a:spLocks noChangeArrowheads="1"/>
            </p:cNvSpPr>
            <p:nvPr/>
          </p:nvSpPr>
          <p:spPr bwMode="auto">
            <a:xfrm>
              <a:off x="1070" y="1959"/>
              <a:ext cx="354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33CC33"/>
                  </a:solidFill>
                </a:rPr>
                <a:t>10</a:t>
              </a:r>
              <a:r>
                <a:rPr lang="en-US" sz="1600" b="1" baseline="30000">
                  <a:solidFill>
                    <a:srgbClr val="33CC33"/>
                  </a:solidFill>
                </a:rPr>
                <a:t>-7</a:t>
              </a:r>
            </a:p>
          </p:txBody>
        </p:sp>
        <p:sp>
          <p:nvSpPr>
            <p:cNvPr id="6160" name="Text Box 16"/>
            <p:cNvSpPr txBox="1">
              <a:spLocks noChangeArrowheads="1"/>
            </p:cNvSpPr>
            <p:nvPr/>
          </p:nvSpPr>
          <p:spPr bwMode="auto">
            <a:xfrm>
              <a:off x="1070" y="1786"/>
              <a:ext cx="370" cy="2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>
                  <a:solidFill>
                    <a:srgbClr val="33CC33"/>
                  </a:solidFill>
                </a:rPr>
                <a:t>10</a:t>
              </a:r>
              <a:r>
                <a:rPr lang="en-US" sz="1600" b="1" baseline="30000">
                  <a:solidFill>
                    <a:srgbClr val="33CC33"/>
                  </a:solidFill>
                </a:rPr>
                <a:t>-6</a:t>
              </a:r>
            </a:p>
          </p:txBody>
        </p:sp>
        <p:sp>
          <p:nvSpPr>
            <p:cNvPr id="6161" name="Text Box 17"/>
            <p:cNvSpPr txBox="1">
              <a:spLocks noChangeArrowheads="1"/>
            </p:cNvSpPr>
            <p:nvPr/>
          </p:nvSpPr>
          <p:spPr bwMode="auto">
            <a:xfrm>
              <a:off x="912" y="331"/>
              <a:ext cx="513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33CC33"/>
                  </a:solidFill>
                </a:rPr>
                <a:t>[H</a:t>
              </a:r>
              <a:r>
                <a:rPr lang="en-US" sz="1600" b="1" baseline="30000">
                  <a:solidFill>
                    <a:srgbClr val="33CC33"/>
                  </a:solidFill>
                </a:rPr>
                <a:t>+</a:t>
              </a:r>
              <a:r>
                <a:rPr lang="en-US" sz="1600" b="1">
                  <a:solidFill>
                    <a:srgbClr val="33CC33"/>
                  </a:solidFill>
                </a:rPr>
                <a:t>] </a:t>
              </a:r>
              <a:r>
                <a:rPr lang="en-US" sz="1600" b="1" u="sng">
                  <a:solidFill>
                    <a:srgbClr val="33CC33"/>
                  </a:solidFill>
                </a:rPr>
                <a:t>M</a:t>
              </a:r>
              <a:endParaRPr lang="en-US" sz="1600" b="1" baseline="30000">
                <a:solidFill>
                  <a:srgbClr val="33CC33"/>
                </a:solidFill>
              </a:endParaRPr>
            </a:p>
          </p:txBody>
        </p:sp>
        <p:sp>
          <p:nvSpPr>
            <p:cNvPr id="6162" name="Text Box 18"/>
            <p:cNvSpPr txBox="1">
              <a:spLocks noChangeArrowheads="1"/>
            </p:cNvSpPr>
            <p:nvPr/>
          </p:nvSpPr>
          <p:spPr bwMode="auto">
            <a:xfrm>
              <a:off x="1070" y="2627"/>
              <a:ext cx="466" cy="2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>
                  <a:solidFill>
                    <a:srgbClr val="33CC33"/>
                  </a:solidFill>
                </a:rPr>
                <a:t>10</a:t>
              </a:r>
              <a:r>
                <a:rPr lang="en-US" sz="1600" b="1" baseline="30000">
                  <a:solidFill>
                    <a:srgbClr val="33CC33"/>
                  </a:solidFill>
                </a:rPr>
                <a:t>-10</a:t>
              </a:r>
            </a:p>
          </p:txBody>
        </p:sp>
        <p:sp>
          <p:nvSpPr>
            <p:cNvPr id="6163" name="Text Box 19"/>
            <p:cNvSpPr txBox="1">
              <a:spLocks noChangeArrowheads="1"/>
            </p:cNvSpPr>
            <p:nvPr/>
          </p:nvSpPr>
          <p:spPr bwMode="auto">
            <a:xfrm>
              <a:off x="1070" y="2411"/>
              <a:ext cx="354" cy="2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33CC33"/>
                  </a:solidFill>
                </a:rPr>
                <a:t>10</a:t>
              </a:r>
              <a:r>
                <a:rPr lang="en-US" sz="1600" b="1" baseline="30000">
                  <a:solidFill>
                    <a:srgbClr val="33CC33"/>
                  </a:solidFill>
                </a:rPr>
                <a:t>-9</a:t>
              </a:r>
            </a:p>
          </p:txBody>
        </p:sp>
        <p:sp>
          <p:nvSpPr>
            <p:cNvPr id="6164" name="Text Box 20"/>
            <p:cNvSpPr txBox="1">
              <a:spLocks noChangeArrowheads="1"/>
            </p:cNvSpPr>
            <p:nvPr/>
          </p:nvSpPr>
          <p:spPr bwMode="auto">
            <a:xfrm>
              <a:off x="1070" y="2844"/>
              <a:ext cx="418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>
                  <a:solidFill>
                    <a:srgbClr val="33CC33"/>
                  </a:solidFill>
                </a:rPr>
                <a:t>10</a:t>
              </a:r>
              <a:r>
                <a:rPr lang="en-US" sz="1600" b="1" baseline="30000">
                  <a:solidFill>
                    <a:srgbClr val="33CC33"/>
                  </a:solidFill>
                </a:rPr>
                <a:t>-11</a:t>
              </a:r>
            </a:p>
          </p:txBody>
        </p:sp>
        <p:sp>
          <p:nvSpPr>
            <p:cNvPr id="6165" name="Text Box 21"/>
            <p:cNvSpPr txBox="1">
              <a:spLocks noChangeArrowheads="1"/>
            </p:cNvSpPr>
            <p:nvPr/>
          </p:nvSpPr>
          <p:spPr bwMode="auto">
            <a:xfrm>
              <a:off x="1070" y="3060"/>
              <a:ext cx="466" cy="2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>
                  <a:solidFill>
                    <a:srgbClr val="33CC33"/>
                  </a:solidFill>
                </a:rPr>
                <a:t>10</a:t>
              </a:r>
              <a:r>
                <a:rPr lang="en-US" sz="1600" b="1" baseline="30000">
                  <a:solidFill>
                    <a:srgbClr val="33CC33"/>
                  </a:solidFill>
                </a:rPr>
                <a:t>-12</a:t>
              </a:r>
            </a:p>
          </p:txBody>
        </p:sp>
        <p:sp>
          <p:nvSpPr>
            <p:cNvPr id="6166" name="Text Box 22"/>
            <p:cNvSpPr txBox="1">
              <a:spLocks noChangeArrowheads="1"/>
            </p:cNvSpPr>
            <p:nvPr/>
          </p:nvSpPr>
          <p:spPr bwMode="auto">
            <a:xfrm>
              <a:off x="1070" y="3277"/>
              <a:ext cx="418" cy="2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>
                  <a:solidFill>
                    <a:srgbClr val="33CC33"/>
                  </a:solidFill>
                </a:rPr>
                <a:t>10</a:t>
              </a:r>
              <a:r>
                <a:rPr lang="en-US" sz="1600" b="1" baseline="30000">
                  <a:solidFill>
                    <a:srgbClr val="33CC33"/>
                  </a:solidFill>
                </a:rPr>
                <a:t>-13</a:t>
              </a:r>
            </a:p>
          </p:txBody>
        </p:sp>
        <p:sp>
          <p:nvSpPr>
            <p:cNvPr id="6167" name="Text Box 23"/>
            <p:cNvSpPr txBox="1">
              <a:spLocks noChangeArrowheads="1"/>
            </p:cNvSpPr>
            <p:nvPr/>
          </p:nvSpPr>
          <p:spPr bwMode="auto">
            <a:xfrm>
              <a:off x="1070" y="3493"/>
              <a:ext cx="466" cy="2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>
                  <a:solidFill>
                    <a:srgbClr val="33CC33"/>
                  </a:solidFill>
                </a:rPr>
                <a:t>10</a:t>
              </a:r>
              <a:r>
                <a:rPr lang="en-US" sz="1600" b="1" baseline="30000">
                  <a:solidFill>
                    <a:srgbClr val="33CC33"/>
                  </a:solidFill>
                </a:rPr>
                <a:t>-14</a:t>
              </a:r>
            </a:p>
          </p:txBody>
        </p:sp>
        <p:sp>
          <p:nvSpPr>
            <p:cNvPr id="6168" name="Text Box 9"/>
            <p:cNvSpPr txBox="1">
              <a:spLocks noChangeArrowheads="1"/>
            </p:cNvSpPr>
            <p:nvPr/>
          </p:nvSpPr>
          <p:spPr bwMode="auto">
            <a:xfrm>
              <a:off x="1070" y="720"/>
              <a:ext cx="466" cy="2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>
                  <a:solidFill>
                    <a:srgbClr val="33CC33"/>
                  </a:solidFill>
                </a:rPr>
                <a:t>10</a:t>
              </a:r>
              <a:r>
                <a:rPr lang="en-US" sz="1600" b="1" baseline="30000">
                  <a:solidFill>
                    <a:srgbClr val="33CC33"/>
                  </a:solidFill>
                </a:rPr>
                <a:t>-1</a:t>
              </a:r>
            </a:p>
          </p:txBody>
        </p:sp>
        <p:sp>
          <p:nvSpPr>
            <p:cNvPr id="6169" name="Text Box 24"/>
            <p:cNvSpPr txBox="1">
              <a:spLocks noChangeArrowheads="1"/>
            </p:cNvSpPr>
            <p:nvPr/>
          </p:nvSpPr>
          <p:spPr bwMode="auto">
            <a:xfrm>
              <a:off x="1070" y="530"/>
              <a:ext cx="370" cy="2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>
                  <a:solidFill>
                    <a:srgbClr val="33CC33"/>
                  </a:solidFill>
                </a:rPr>
                <a:t>10</a:t>
              </a:r>
              <a:r>
                <a:rPr lang="en-US" sz="1600" b="1" baseline="30000">
                  <a:solidFill>
                    <a:srgbClr val="33CC33"/>
                  </a:solidFill>
                </a:rPr>
                <a:t>0</a:t>
              </a:r>
            </a:p>
          </p:txBody>
        </p:sp>
        <p:sp>
          <p:nvSpPr>
            <p:cNvPr id="74777" name="Text Box 25"/>
            <p:cNvSpPr txBox="1">
              <a:spLocks noChangeArrowheads="1"/>
            </p:cNvSpPr>
            <p:nvPr/>
          </p:nvSpPr>
          <p:spPr bwMode="auto">
            <a:xfrm>
              <a:off x="1882" y="505"/>
              <a:ext cx="1056" cy="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 baseline="30000">
                  <a:solidFill>
                    <a:srgbClr val="FF3300"/>
                  </a:solidFill>
                </a:rPr>
                <a:t>A strong acid</a:t>
              </a:r>
              <a:endParaRPr lang="en-US" sz="28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4778" name="Text Box 26"/>
            <p:cNvSpPr txBox="1">
              <a:spLocks noChangeArrowheads="1"/>
            </p:cNvSpPr>
            <p:nvPr/>
          </p:nvSpPr>
          <p:spPr bwMode="auto">
            <a:xfrm>
              <a:off x="1879" y="3190"/>
              <a:ext cx="111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 baseline="30000">
                  <a:solidFill>
                    <a:srgbClr val="0000FF"/>
                  </a:solidFill>
                </a:rPr>
                <a:t>A strong base</a:t>
              </a:r>
              <a:endParaRPr lang="en-US" sz="28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6151" name="Rectangle 29"/>
          <p:cNvSpPr>
            <a:spLocks noChangeArrowheads="1"/>
          </p:cNvSpPr>
          <p:nvPr/>
        </p:nvSpPr>
        <p:spPr bwMode="auto">
          <a:xfrm>
            <a:off x="152400" y="152400"/>
            <a:ext cx="4800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solidFill>
                  <a:srgbClr val="2D2DFF"/>
                </a:solidFill>
              </a:rPr>
              <a:t>SOURCE: http://en.wikipedia.org/wiki/Image:PH_scale.png#file</a:t>
            </a:r>
          </a:p>
        </p:txBody>
      </p:sp>
      <p:sp>
        <p:nvSpPr>
          <p:cNvPr id="6152" name="AutoShape 28"/>
          <p:cNvSpPr>
            <a:spLocks noChangeArrowheads="1"/>
          </p:cNvSpPr>
          <p:nvPr/>
        </p:nvSpPr>
        <p:spPr bwMode="auto">
          <a:xfrm>
            <a:off x="2438400" y="5715000"/>
            <a:ext cx="304800" cy="6096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4303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93700"/>
            <a:ext cx="8086725" cy="1739900"/>
          </a:xfrm>
        </p:spPr>
        <p:txBody>
          <a:bodyPr/>
          <a:lstStyle/>
          <a:p>
            <a:pPr algn="l" eaLnBrk="1" hangingPunct="1"/>
            <a:r>
              <a:rPr lang="en-US" sz="3600" b="1" smtClean="0"/>
              <a:t>CQ#2:  In an aqueous solution where the H</a:t>
            </a:r>
            <a:r>
              <a:rPr lang="en-US" sz="3600" b="1" baseline="30000" smtClean="0"/>
              <a:t>+</a:t>
            </a:r>
            <a:r>
              <a:rPr lang="en-US" sz="3600" b="1" smtClean="0"/>
              <a:t> concentration is 1 x 10</a:t>
            </a:r>
            <a:r>
              <a:rPr lang="en-US" sz="3600" b="1" baseline="30000" smtClean="0"/>
              <a:t>-6</a:t>
            </a:r>
            <a:r>
              <a:rPr lang="en-US" sz="3600" b="1" smtClean="0"/>
              <a:t> M, the OH</a:t>
            </a:r>
            <a:r>
              <a:rPr lang="en-US" sz="3600" b="1" baseline="30000" smtClean="0"/>
              <a:t>-</a:t>
            </a:r>
            <a:r>
              <a:rPr lang="en-US" sz="3600" b="1" smtClean="0"/>
              <a:t> concentration must be:</a:t>
            </a:r>
          </a:p>
        </p:txBody>
      </p:sp>
      <p:sp>
        <p:nvSpPr>
          <p:cNvPr id="921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6C7969-344A-4B9C-9227-A2165D8EF200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914400" y="2438400"/>
            <a:ext cx="3216275" cy="307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 sz="2800"/>
              <a:t>A.  14 x 10</a:t>
            </a:r>
            <a:r>
              <a:rPr lang="en-US" sz="3200" baseline="30000"/>
              <a:t>-6</a:t>
            </a:r>
            <a:r>
              <a:rPr lang="en-US" sz="2800"/>
              <a:t> M</a:t>
            </a:r>
          </a:p>
          <a:p>
            <a:pPr marL="457200" indent="-457200"/>
            <a:endParaRPr lang="en-US" sz="1400"/>
          </a:p>
          <a:p>
            <a:pPr marL="457200" indent="-457200"/>
            <a:r>
              <a:rPr lang="en-US" sz="2800"/>
              <a:t>B.  1 x 10</a:t>
            </a:r>
            <a:r>
              <a:rPr lang="en-US" sz="3200" baseline="30000"/>
              <a:t>-6</a:t>
            </a:r>
            <a:r>
              <a:rPr lang="en-US" sz="2800"/>
              <a:t> M</a:t>
            </a:r>
          </a:p>
          <a:p>
            <a:pPr marL="457200" indent="-457200"/>
            <a:endParaRPr lang="en-US" sz="1400"/>
          </a:p>
          <a:p>
            <a:pPr marL="457200" indent="-457200"/>
            <a:r>
              <a:rPr lang="en-US" sz="2800"/>
              <a:t>C.  </a:t>
            </a:r>
            <a:r>
              <a:rPr lang="en-US" sz="2800">
                <a:cs typeface="Arial" charset="0"/>
              </a:rPr>
              <a:t>1 x 10</a:t>
            </a:r>
            <a:r>
              <a:rPr lang="en-US" sz="3200" baseline="30000">
                <a:cs typeface="Arial" charset="0"/>
              </a:rPr>
              <a:t>-7</a:t>
            </a:r>
            <a:r>
              <a:rPr lang="en-US" sz="2800">
                <a:cs typeface="Arial" charset="0"/>
              </a:rPr>
              <a:t> M</a:t>
            </a:r>
            <a:endParaRPr lang="en-US" sz="2800"/>
          </a:p>
          <a:p>
            <a:pPr marL="457200" indent="-457200"/>
            <a:endParaRPr lang="en-US" sz="1400"/>
          </a:p>
          <a:p>
            <a:pPr marL="457200" indent="-457200">
              <a:buFontTx/>
              <a:buAutoNum type="alphaUcPeriod" startAt="4"/>
            </a:pPr>
            <a:r>
              <a:rPr lang="en-US" sz="2800"/>
              <a:t> </a:t>
            </a:r>
            <a:r>
              <a:rPr lang="en-US" sz="2800">
                <a:cs typeface="Arial" charset="0"/>
              </a:rPr>
              <a:t>1 x 10</a:t>
            </a:r>
            <a:r>
              <a:rPr lang="en-US" sz="3200" baseline="30000">
                <a:cs typeface="Arial" charset="0"/>
              </a:rPr>
              <a:t>-8</a:t>
            </a:r>
            <a:r>
              <a:rPr lang="en-US" sz="2800">
                <a:cs typeface="Arial" charset="0"/>
              </a:rPr>
              <a:t> M</a:t>
            </a:r>
            <a:endParaRPr lang="en-US" sz="2800"/>
          </a:p>
          <a:p>
            <a:pPr marL="457200" indent="-457200">
              <a:buFontTx/>
              <a:buAutoNum type="alphaUcPeriod" startAt="4"/>
            </a:pPr>
            <a:endParaRPr lang="en-US" sz="1400"/>
          </a:p>
          <a:p>
            <a:pPr marL="457200" indent="-457200">
              <a:buFontTx/>
              <a:buAutoNum type="alphaUcPeriod" startAt="4"/>
            </a:pPr>
            <a:r>
              <a:rPr lang="en-US" sz="2800"/>
              <a:t> </a:t>
            </a:r>
            <a:r>
              <a:rPr lang="en-US" sz="2800">
                <a:cs typeface="Arial" charset="0"/>
              </a:rPr>
              <a:t>14 x 10</a:t>
            </a:r>
            <a:r>
              <a:rPr lang="en-US" sz="3200" baseline="30000">
                <a:cs typeface="Arial" charset="0"/>
              </a:rPr>
              <a:t>-8</a:t>
            </a:r>
            <a:r>
              <a:rPr lang="en-US" sz="2800">
                <a:cs typeface="Arial" charset="0"/>
              </a:rPr>
              <a:t> 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914400"/>
          </a:xfrm>
        </p:spPr>
        <p:txBody>
          <a:bodyPr/>
          <a:lstStyle/>
          <a:p>
            <a:pPr eaLnBrk="1" hangingPunct="1"/>
            <a:r>
              <a:rPr lang="en-US" sz="4000" b="1" smtClean="0"/>
              <a:t>The Conceptual Problem with pH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382000" cy="4648200"/>
          </a:xfrm>
        </p:spPr>
        <p:txBody>
          <a:bodyPr/>
          <a:lstStyle/>
          <a:p>
            <a:pPr eaLnBrk="1" hangingPunct="1"/>
            <a:r>
              <a:rPr lang="en-US" sz="3000" smtClean="0"/>
              <a:t>Because it’s a logarithmic scale, it doesn’t make “sense” to our brains.</a:t>
            </a:r>
          </a:p>
          <a:p>
            <a:pPr eaLnBrk="1" hangingPunct="1"/>
            <a:r>
              <a:rPr lang="en-US" sz="3000" smtClean="0"/>
              <a:t>But Paul explains it well—every factor of 10 difference in [H</a:t>
            </a:r>
            <a:r>
              <a:rPr lang="en-US" sz="3000" baseline="30000" smtClean="0"/>
              <a:t>+</a:t>
            </a:r>
            <a:r>
              <a:rPr lang="en-US" sz="3000" smtClean="0"/>
              <a:t>] represents 1.0 pH units, and</a:t>
            </a:r>
          </a:p>
          <a:p>
            <a:pPr eaLnBrk="1" hangingPunct="1"/>
            <a:r>
              <a:rPr lang="en-US" sz="3000" smtClean="0"/>
              <a:t>Every factor of 2 difference in [H</a:t>
            </a:r>
            <a:r>
              <a:rPr lang="en-US" sz="3000" baseline="30000" smtClean="0"/>
              <a:t>+</a:t>
            </a:r>
            <a:r>
              <a:rPr lang="en-US" sz="3000" smtClean="0"/>
              <a:t>] represents 0.3 pH units.</a:t>
            </a:r>
          </a:p>
          <a:p>
            <a:pPr eaLnBrk="1" hangingPunct="1"/>
            <a:r>
              <a:rPr lang="en-US" sz="3000" smtClean="0"/>
              <a:t>Therefore, even numerically small differences in pH, can have profound biological effects…</a:t>
            </a:r>
          </a:p>
          <a:p>
            <a:pPr eaLnBrk="1" hangingPunct="1"/>
            <a:endParaRPr lang="en-US" sz="3000" baseline="30000" smtClean="0"/>
          </a:p>
        </p:txBody>
      </p:sp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CBFC10-9802-4A67-98D6-4F255873F42E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1219200"/>
          </a:xfrm>
        </p:spPr>
        <p:txBody>
          <a:bodyPr/>
          <a:lstStyle/>
          <a:p>
            <a:pPr eaLnBrk="1" hangingPunct="1"/>
            <a:r>
              <a:rPr lang="en-US" sz="4000" b="1" smtClean="0"/>
              <a:t>How Can You Actually </a:t>
            </a:r>
            <a:br>
              <a:rPr lang="en-US" sz="4000" b="1" smtClean="0"/>
            </a:br>
            <a:r>
              <a:rPr lang="en-US" sz="4000" b="1" smtClean="0"/>
              <a:t>Determine the pH of a Solution?</a:t>
            </a:r>
          </a:p>
        </p:txBody>
      </p:sp>
      <p:sp>
        <p:nvSpPr>
          <p:cNvPr id="9219" name="Rectangle 3"/>
          <p:cNvSpPr>
            <a:spLocks noGrp="1"/>
          </p:cNvSpPr>
          <p:nvPr>
            <p:ph type="body" idx="1"/>
          </p:nvPr>
        </p:nvSpPr>
        <p:spPr>
          <a:xfrm>
            <a:off x="457200" y="2286000"/>
            <a:ext cx="8229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Use a pH meter—read the number.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z="800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Use pH paper (color patterns indicate pH).</a:t>
            </a:r>
          </a:p>
          <a:p>
            <a:pPr eaLnBrk="1" hangingPunct="1">
              <a:lnSpc>
                <a:spcPct val="90000"/>
              </a:lnSpc>
            </a:pPr>
            <a:endParaRPr lang="en-US" sz="800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Titrate the solution with precise amounts of base or acid in conjunction with a  soluble dye, like phenolphthalein, whose color changes when a specific pH is reached.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8382000" y="6400800"/>
            <a:ext cx="2682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382000" cy="14478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3200" b="1" smtClean="0"/>
              <a:t>In our story, the mother had to run home really hard—let’s look at some of the effects: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7924800" cy="4267200"/>
          </a:xfrm>
        </p:spPr>
        <p:txBody>
          <a:bodyPr/>
          <a:lstStyle/>
          <a:p>
            <a:pPr eaLnBrk="1" hangingPunct="1"/>
            <a:r>
              <a:rPr lang="en-US" smtClean="0"/>
              <a:t> Is there a volunteer to help out?</a:t>
            </a:r>
          </a:p>
          <a:p>
            <a:pPr eaLnBrk="1" hangingPunct="1">
              <a:buFont typeface="Arial" charset="0"/>
              <a:buNone/>
            </a:pPr>
            <a:endParaRPr lang="en-US" sz="800" smtClean="0"/>
          </a:p>
          <a:p>
            <a:pPr eaLnBrk="1" hangingPunct="1"/>
            <a:r>
              <a:rPr lang="en-US" smtClean="0"/>
              <a:t> Instructions:  blow gently through the straw into the pink solution for 15-30 seconds.</a:t>
            </a:r>
          </a:p>
          <a:p>
            <a:pPr eaLnBrk="1" hangingPunct="1">
              <a:buFont typeface="Arial" charset="0"/>
              <a:buNone/>
            </a:pPr>
            <a:endParaRPr lang="en-US" sz="800" smtClean="0"/>
          </a:p>
          <a:p>
            <a:pPr eaLnBrk="1" hangingPunct="1"/>
            <a:r>
              <a:rPr lang="en-US" smtClean="0"/>
              <a:t> What happens?</a:t>
            </a:r>
          </a:p>
          <a:p>
            <a:pPr eaLnBrk="1" hangingPunct="1">
              <a:buFont typeface="Arial" charset="0"/>
              <a:buNone/>
            </a:pPr>
            <a:endParaRPr lang="en-US" sz="800" smtClean="0"/>
          </a:p>
          <a:p>
            <a:pPr eaLnBrk="1" hangingPunct="1"/>
            <a:r>
              <a:rPr lang="en-US" smtClean="0"/>
              <a:t> What does the “indicator” tell you?</a:t>
            </a:r>
          </a:p>
          <a:p>
            <a:pPr eaLnBrk="1" hangingPunct="1">
              <a:buFont typeface="Arial" charset="0"/>
              <a:buNone/>
            </a:pPr>
            <a:endParaRPr lang="en-US" sz="800" smtClean="0"/>
          </a:p>
          <a:p>
            <a:pPr eaLnBrk="1" hangingPunct="1"/>
            <a:r>
              <a:rPr lang="en-US" smtClean="0"/>
              <a:t> Why did it happen?</a:t>
            </a:r>
          </a:p>
        </p:txBody>
      </p:sp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7B4FCC-FD00-4636-AF79-BD4E0F3020CA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6156</TotalTime>
  <Words>1803</Words>
  <Application>Microsoft Office PowerPoint</Application>
  <PresentationFormat>On-screen Show (4:3)</PresentationFormat>
  <Paragraphs>289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Arial</vt:lpstr>
      <vt:lpstr>Calibri</vt:lpstr>
      <vt:lpstr>Times New Roman</vt:lpstr>
      <vt:lpstr>Wingdings</vt:lpstr>
      <vt:lpstr>WP MathA</vt:lpstr>
      <vt:lpstr>Trebuchet MS</vt:lpstr>
      <vt:lpstr>Office Theme</vt:lpstr>
      <vt:lpstr>Acids, pH, and Buffers:  Some Basic Chemistry for Biological Science</vt:lpstr>
      <vt:lpstr>Paul Mathews has just learned about acidity in his chemistry class, and…</vt:lpstr>
      <vt:lpstr>What is an Acid?</vt:lpstr>
      <vt:lpstr>CQ#1:  An acid is a compound that in aqueous solution will readily:</vt:lpstr>
      <vt:lpstr>Slide 5</vt:lpstr>
      <vt:lpstr>CQ#2:  In an aqueous solution where the H+ concentration is 1 x 10-6 M, the OH- concentration must be:</vt:lpstr>
      <vt:lpstr>The Conceptual Problem with pH</vt:lpstr>
      <vt:lpstr>How Can You Actually  Determine the pH of a Solution?</vt:lpstr>
      <vt:lpstr>In our story, the mother had to run home really hard—let’s look at some of the effects:</vt:lpstr>
      <vt:lpstr>RESULTS</vt:lpstr>
      <vt:lpstr>The Hydration of Carbon Dioxide in Water</vt:lpstr>
      <vt:lpstr>And you can apply what you just learned about carbon dioxide…</vt:lpstr>
      <vt:lpstr>But What’s a Weak Acid?</vt:lpstr>
      <vt:lpstr>Weak acids thus are in equilibrium with their ionized species:          </vt:lpstr>
      <vt:lpstr>Water:  A Very Weak Acid</vt:lpstr>
      <vt:lpstr>Comparative Equilibrium Constants</vt:lpstr>
      <vt:lpstr>For biological systems:</vt:lpstr>
      <vt:lpstr>But Molly’s problem is with a weak acid…</vt:lpstr>
      <vt:lpstr>CQ#3:  By what factor does the [H+] of Molly’s blood (pH 6.8) differ from normal (pH 7.4)?</vt:lpstr>
      <vt:lpstr>What if you could reverse this… by removing carbon dioxide? </vt:lpstr>
      <vt:lpstr>CQ#4:  Why is Molly breathing so rapidly and deeply when she arrives at the Emergency Room, despite being nearly comatose?</vt:lpstr>
      <vt:lpstr>Unfortunately, Molly’s breathing isn’t helping very much—can you guess why that is?</vt:lpstr>
      <vt:lpstr>CQ#5:  How else might you raise the pH of Molly’s blood to get it back into the normal range?</vt:lpstr>
      <vt:lpstr>Why should bicarbonate help?</vt:lpstr>
      <vt:lpstr>How Does This Work?</vt:lpstr>
      <vt:lpstr>How can this help Molly?</vt:lpstr>
      <vt:lpstr>Weak acids, their conjugate bases, and buffers…</vt:lpstr>
      <vt:lpstr>pKa = 4.76</vt:lpstr>
      <vt:lpstr>How did this save Molly’s life?</vt:lpstr>
      <vt:lpstr>Ionization of acetic acid:  Resisting changes both ways</vt:lpstr>
      <vt:lpstr>Insights for the Future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</dc:creator>
  <cp:lastModifiedBy>Dan</cp:lastModifiedBy>
  <cp:revision>94</cp:revision>
  <dcterms:created xsi:type="dcterms:W3CDTF">1601-01-01T00:00:00Z</dcterms:created>
  <dcterms:modified xsi:type="dcterms:W3CDTF">2014-05-27T02:27:54Z</dcterms:modified>
</cp:coreProperties>
</file>