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0"/>
  </p:notesMasterIdLst>
  <p:sldIdLst>
    <p:sldId id="256" r:id="rId2"/>
    <p:sldId id="257" r:id="rId3"/>
    <p:sldId id="258" r:id="rId4"/>
    <p:sldId id="259" r:id="rId5"/>
    <p:sldId id="260" r:id="rId6"/>
    <p:sldId id="263" r:id="rId7"/>
    <p:sldId id="265" r:id="rId8"/>
    <p:sldId id="266" r:id="rId9"/>
    <p:sldId id="267" r:id="rId10"/>
    <p:sldId id="268" r:id="rId11"/>
    <p:sldId id="269" r:id="rId12"/>
    <p:sldId id="270" r:id="rId13"/>
    <p:sldId id="283" r:id="rId14"/>
    <p:sldId id="272" r:id="rId15"/>
    <p:sldId id="273" r:id="rId16"/>
    <p:sldId id="274" r:id="rId17"/>
    <p:sldId id="275" r:id="rId18"/>
    <p:sldId id="276" r:id="rId19"/>
    <p:sldId id="284" r:id="rId20"/>
    <p:sldId id="277" r:id="rId21"/>
    <p:sldId id="278" r:id="rId22"/>
    <p:sldId id="279" r:id="rId23"/>
    <p:sldId id="285" r:id="rId24"/>
    <p:sldId id="281" r:id="rId25"/>
    <p:sldId id="282" r:id="rId26"/>
    <p:sldId id="286" r:id="rId27"/>
    <p:sldId id="287" r:id="rId28"/>
    <p:sldId id="288"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79" autoAdjust="0"/>
    <p:restoredTop sz="94660"/>
  </p:normalViewPr>
  <p:slideViewPr>
    <p:cSldViewPr>
      <p:cViewPr varScale="1">
        <p:scale>
          <a:sx n="83" d="100"/>
          <a:sy n="83" d="100"/>
        </p:scale>
        <p:origin x="-78" y="-3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endParaRPr 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37B80C37-CD78-4F2D-B889-FE424668ED0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0"/>
            <a:ext cx="9140825" cy="6850063"/>
            <a:chOff x="0" y="0"/>
            <a:chExt cx="5758" cy="4315"/>
          </a:xfrm>
        </p:grpSpPr>
        <p:grpSp>
          <p:nvGrpSpPr>
            <p:cNvPr id="44035" name="Group 3"/>
            <p:cNvGrpSpPr>
              <a:grpSpLocks/>
            </p:cNvGrpSpPr>
            <p:nvPr userDrawn="1"/>
          </p:nvGrpSpPr>
          <p:grpSpPr bwMode="auto">
            <a:xfrm>
              <a:off x="1728" y="2230"/>
              <a:ext cx="4027" cy="2085"/>
              <a:chOff x="1728" y="2230"/>
              <a:chExt cx="4027" cy="2085"/>
            </a:xfrm>
          </p:grpSpPr>
          <p:sp>
            <p:nvSpPr>
              <p:cNvPr id="44036"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4037"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4038"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4039"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4040"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4041"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4042"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404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4404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4045" name="Rectangle 13"/>
          <p:cNvSpPr>
            <a:spLocks noGrp="1" noChangeArrowheads="1"/>
          </p:cNvSpPr>
          <p:nvPr>
            <p:ph type="dt" sz="quarter" idx="2"/>
          </p:nvPr>
        </p:nvSpPr>
        <p:spPr>
          <a:xfrm>
            <a:off x="457200" y="6248400"/>
            <a:ext cx="2133600" cy="476250"/>
          </a:xfrm>
        </p:spPr>
        <p:txBody>
          <a:bodyPr/>
          <a:lstStyle>
            <a:lvl1pPr>
              <a:defRPr/>
            </a:lvl1pPr>
          </a:lstStyle>
          <a:p>
            <a:endParaRPr lang="en-US"/>
          </a:p>
        </p:txBody>
      </p:sp>
      <p:sp>
        <p:nvSpPr>
          <p:cNvPr id="44046" name="Rectangle 14"/>
          <p:cNvSpPr>
            <a:spLocks noGrp="1" noChangeArrowheads="1"/>
          </p:cNvSpPr>
          <p:nvPr>
            <p:ph type="ftr" sz="quarter" idx="3"/>
          </p:nvPr>
        </p:nvSpPr>
        <p:spPr>
          <a:xfrm>
            <a:off x="3124200" y="6251575"/>
            <a:ext cx="2895600" cy="476250"/>
          </a:xfrm>
        </p:spPr>
        <p:txBody>
          <a:bodyPr/>
          <a:lstStyle>
            <a:lvl1pPr>
              <a:defRPr/>
            </a:lvl1pPr>
          </a:lstStyle>
          <a:p>
            <a:endParaRPr lang="en-US"/>
          </a:p>
        </p:txBody>
      </p:sp>
      <p:sp>
        <p:nvSpPr>
          <p:cNvPr id="44047" name="Rectangle 15"/>
          <p:cNvSpPr>
            <a:spLocks noGrp="1" noChangeArrowheads="1"/>
          </p:cNvSpPr>
          <p:nvPr>
            <p:ph type="sldNum" sz="quarter" idx="4"/>
          </p:nvPr>
        </p:nvSpPr>
        <p:spPr>
          <a:xfrm>
            <a:off x="6553200" y="6254750"/>
            <a:ext cx="2133600" cy="476250"/>
          </a:xfrm>
        </p:spPr>
        <p:txBody>
          <a:bodyPr/>
          <a:lstStyle>
            <a:lvl1pPr>
              <a:defRPr/>
            </a:lvl1pPr>
          </a:lstStyle>
          <a:p>
            <a:fld id="{E07C061B-935A-41D7-8297-64CAB174CDE5}"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4C4EACE-0D05-42D6-9F4A-94E5BF107AA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E9D204E-AD95-485D-B983-CC5E6608B150}"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8031444-CC17-4ECD-A7D1-92F326773763}"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B65C604-7900-470E-AB6B-79C91627830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CB839C2-1527-4F98-BE77-FAA5E0871262}"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2813B4ED-C6D9-4EE9-829F-E4AAAEC1D0F4}"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38C7103-46EC-4877-9646-4754B005BE81}"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5041FB8B-B4B4-4D65-AB5F-23B89A8A3015}"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309A3C8F-DA9E-4280-AEF6-2EDCCCA8C92E}"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849194D-5855-4A55-91FE-FA8B76CD68D8}"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endParaRPr lang="en-US"/>
          </a:p>
        </p:txBody>
      </p:sp>
      <p:sp>
        <p:nvSpPr>
          <p:cNvPr id="4301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02D7EA7E-AD21-4878-8491-DF4F6748E4F9}" type="slidenum">
              <a:rPr lang="en-US"/>
              <a:pPr/>
              <a:t>‹#›</a:t>
            </a:fld>
            <a:endParaRPr lang="en-US"/>
          </a:p>
        </p:txBody>
      </p:sp>
      <p:grpSp>
        <p:nvGrpSpPr>
          <p:cNvPr id="43012" name="Group 4"/>
          <p:cNvGrpSpPr>
            <a:grpSpLocks/>
          </p:cNvGrpSpPr>
          <p:nvPr/>
        </p:nvGrpSpPr>
        <p:grpSpPr bwMode="auto">
          <a:xfrm>
            <a:off x="0" y="0"/>
            <a:ext cx="9140825" cy="6850063"/>
            <a:chOff x="0" y="0"/>
            <a:chExt cx="5758" cy="4315"/>
          </a:xfrm>
        </p:grpSpPr>
        <p:grpSp>
          <p:nvGrpSpPr>
            <p:cNvPr id="43013" name="Group 5"/>
            <p:cNvGrpSpPr>
              <a:grpSpLocks/>
            </p:cNvGrpSpPr>
            <p:nvPr userDrawn="1"/>
          </p:nvGrpSpPr>
          <p:grpSpPr bwMode="auto">
            <a:xfrm>
              <a:off x="1728" y="2230"/>
              <a:ext cx="4027" cy="2085"/>
              <a:chOff x="1728" y="2230"/>
              <a:chExt cx="4027" cy="2085"/>
            </a:xfrm>
          </p:grpSpPr>
          <p:sp>
            <p:nvSpPr>
              <p:cNvPr id="4301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endParaRPr lang="en-US"/>
              </a:p>
            </p:txBody>
          </p:sp>
          <p:sp>
            <p:nvSpPr>
              <p:cNvPr id="4301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endParaRPr lang="en-US"/>
              </a:p>
            </p:txBody>
          </p:sp>
          <p:sp>
            <p:nvSpPr>
              <p:cNvPr id="4301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endParaRPr lang="en-US"/>
              </a:p>
            </p:txBody>
          </p:sp>
          <p:sp>
            <p:nvSpPr>
              <p:cNvPr id="4301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endParaRPr lang="en-US"/>
              </a:p>
            </p:txBody>
          </p:sp>
          <p:sp>
            <p:nvSpPr>
              <p:cNvPr id="4301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endParaRPr lang="en-US"/>
              </a:p>
            </p:txBody>
          </p:sp>
        </p:grpSp>
        <p:sp>
          <p:nvSpPr>
            <p:cNvPr id="4301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4302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grpSp>
      <p:sp>
        <p:nvSpPr>
          <p:cNvPr id="4302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302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itchFamily="34" charset="0"/>
              </a:defRPr>
            </a:lvl1pPr>
          </a:lstStyle>
          <a:p>
            <a:endParaRPr lang="en-US"/>
          </a:p>
        </p:txBody>
      </p:sp>
      <p:sp>
        <p:nvSpPr>
          <p:cNvPr id="4302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Balancing Oxidation-Reduction Reactions</a:t>
            </a:r>
          </a:p>
        </p:txBody>
      </p:sp>
      <p:sp>
        <p:nvSpPr>
          <p:cNvPr id="2051" name="Rectangle 3"/>
          <p:cNvSpPr>
            <a:spLocks noGrp="1" noChangeArrowheads="1"/>
          </p:cNvSpPr>
          <p:nvPr>
            <p:ph type="subTitle" idx="1"/>
          </p:nvPr>
        </p:nvSpPr>
        <p:spPr/>
        <p:txBody>
          <a:bodyPr/>
          <a:lstStyle/>
          <a:p>
            <a:r>
              <a:rPr lang="en-US"/>
              <a:t>Any reaction involving the transfer of electrons is an oxidation-reduction (or redox) reaction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US" sz="4000"/>
              <a:t>Balancing Oxidation-Reduction Reactions:</a:t>
            </a:r>
          </a:p>
        </p:txBody>
      </p:sp>
      <p:sp>
        <p:nvSpPr>
          <p:cNvPr id="16387"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buFontTx/>
              <a:buNone/>
            </a:pPr>
            <a:r>
              <a:rPr lang="en-US" sz="2000"/>
              <a:t>		   +12	-14	     +6	-8	      +3	       +4	-4</a:t>
            </a:r>
          </a:p>
          <a:p>
            <a:pPr marL="609600" indent="-609600">
              <a:buFontTx/>
              <a:buNone/>
            </a:pPr>
            <a:r>
              <a:rPr lang="en-US"/>
              <a:t>	</a:t>
            </a:r>
            <a:r>
              <a:rPr lang="en-US" sz="2800"/>
              <a:t>The sum of the oxidation numbers of the other element must add up to the charge on the ion or molecule.</a:t>
            </a:r>
          </a:p>
        </p:txBody>
      </p:sp>
      <p:sp>
        <p:nvSpPr>
          <p:cNvPr id="16388" name="Line 4"/>
          <p:cNvSpPr>
            <a:spLocks noChangeShapeType="1"/>
          </p:cNvSpPr>
          <p:nvPr/>
        </p:nvSpPr>
        <p:spPr bwMode="auto">
          <a:xfrm flipV="1">
            <a:off x="2590800" y="3733800"/>
            <a:ext cx="0" cy="609600"/>
          </a:xfrm>
          <a:prstGeom prst="line">
            <a:avLst/>
          </a:prstGeom>
          <a:noFill/>
          <a:ln w="9525">
            <a:solidFill>
              <a:schemeClr val="tx1"/>
            </a:solidFill>
            <a:round/>
            <a:headEnd/>
            <a:tailEnd type="triangle" w="med" len="med"/>
          </a:ln>
          <a:effectLst/>
        </p:spPr>
        <p:txBody>
          <a:bodyPr/>
          <a:lstStyle/>
          <a:p>
            <a:endParaRPr lang="en-US"/>
          </a:p>
        </p:txBody>
      </p:sp>
      <p:sp>
        <p:nvSpPr>
          <p:cNvPr id="16389" name="Line 5"/>
          <p:cNvSpPr>
            <a:spLocks noChangeShapeType="1"/>
          </p:cNvSpPr>
          <p:nvPr/>
        </p:nvSpPr>
        <p:spPr bwMode="auto">
          <a:xfrm flipH="1" flipV="1">
            <a:off x="4191000" y="37338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16390" name="Line 6"/>
          <p:cNvSpPr>
            <a:spLocks noChangeShapeType="1"/>
          </p:cNvSpPr>
          <p:nvPr/>
        </p:nvSpPr>
        <p:spPr bwMode="auto">
          <a:xfrm flipH="1" flipV="1">
            <a:off x="7010400" y="3733800"/>
            <a:ext cx="76200" cy="609600"/>
          </a:xfrm>
          <a:prstGeom prst="line">
            <a:avLst/>
          </a:prstGeom>
          <a:noFill/>
          <a:ln w="9525">
            <a:solidFill>
              <a:schemeClr val="tx1"/>
            </a:solidFill>
            <a:round/>
            <a:headEnd/>
            <a:tailEnd type="triangle" w="med" len="med"/>
          </a:ln>
          <a:effectLst/>
        </p:spPr>
        <p:txBody>
          <a:bodyPr/>
          <a:lstStyle/>
          <a:p>
            <a:endParaRPr lang="en-US"/>
          </a:p>
        </p:txBody>
      </p:sp>
      <p:sp>
        <p:nvSpPr>
          <p:cNvPr id="16392" name="Line 8"/>
          <p:cNvSpPr>
            <a:spLocks noChangeShapeType="1"/>
          </p:cNvSpPr>
          <p:nvPr/>
        </p:nvSpPr>
        <p:spPr bwMode="auto">
          <a:xfrm flipH="1">
            <a:off x="1905000" y="3810000"/>
            <a:ext cx="152400" cy="533400"/>
          </a:xfrm>
          <a:prstGeom prst="line">
            <a:avLst/>
          </a:prstGeom>
          <a:noFill/>
          <a:ln w="9525">
            <a:solidFill>
              <a:schemeClr val="tx1"/>
            </a:solidFill>
            <a:round/>
            <a:headEnd/>
            <a:tailEnd type="triangle" w="med" len="med"/>
          </a:ln>
          <a:effectLst/>
        </p:spPr>
        <p:txBody>
          <a:bodyPr/>
          <a:lstStyle/>
          <a:p>
            <a:endParaRPr lang="en-US"/>
          </a:p>
        </p:txBody>
      </p:sp>
      <p:sp>
        <p:nvSpPr>
          <p:cNvPr id="16393" name="Line 9"/>
          <p:cNvSpPr>
            <a:spLocks noChangeShapeType="1"/>
          </p:cNvSpPr>
          <p:nvPr/>
        </p:nvSpPr>
        <p:spPr bwMode="auto">
          <a:xfrm>
            <a:off x="3733800" y="3810000"/>
            <a:ext cx="76200" cy="533400"/>
          </a:xfrm>
          <a:prstGeom prst="line">
            <a:avLst/>
          </a:prstGeom>
          <a:noFill/>
          <a:ln w="9525">
            <a:solidFill>
              <a:schemeClr val="tx1"/>
            </a:solidFill>
            <a:round/>
            <a:headEnd/>
            <a:tailEnd type="triangle" w="med" len="med"/>
          </a:ln>
          <a:effectLst/>
        </p:spPr>
        <p:txBody>
          <a:bodyPr/>
          <a:lstStyle/>
          <a:p>
            <a:endParaRPr lang="en-US"/>
          </a:p>
        </p:txBody>
      </p:sp>
      <p:sp>
        <p:nvSpPr>
          <p:cNvPr id="16394" name="Line 10"/>
          <p:cNvSpPr>
            <a:spLocks noChangeShapeType="1"/>
          </p:cNvSpPr>
          <p:nvPr/>
        </p:nvSpPr>
        <p:spPr bwMode="auto">
          <a:xfrm>
            <a:off x="5562600" y="37338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16395" name="Line 11"/>
          <p:cNvSpPr>
            <a:spLocks noChangeShapeType="1"/>
          </p:cNvSpPr>
          <p:nvPr/>
        </p:nvSpPr>
        <p:spPr bwMode="auto">
          <a:xfrm>
            <a:off x="6629400" y="3733800"/>
            <a:ext cx="76200" cy="609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en-US" sz="4000"/>
              <a:t>Balancing Oxidation-Reduction Reactions:</a:t>
            </a:r>
          </a:p>
        </p:txBody>
      </p:sp>
      <p:sp>
        <p:nvSpPr>
          <p:cNvPr id="17411"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buFontTx/>
              <a:buNone/>
            </a:pPr>
            <a:r>
              <a:rPr lang="en-US" sz="2000"/>
              <a:t>		   +12		     +6		      +3	       +4	</a:t>
            </a:r>
          </a:p>
          <a:p>
            <a:pPr marL="609600" indent="-609600">
              <a:buFontTx/>
              <a:buNone/>
            </a:pPr>
            <a:r>
              <a:rPr lang="en-US"/>
              <a:t>	</a:t>
            </a:r>
            <a:r>
              <a:rPr lang="en-US" sz="2800"/>
              <a:t>Divide the sum of the charges by the number of atoms to get the oxidation number for chromium and carbon in the reactants.</a:t>
            </a:r>
          </a:p>
        </p:txBody>
      </p:sp>
      <p:sp>
        <p:nvSpPr>
          <p:cNvPr id="17415" name="Line 7"/>
          <p:cNvSpPr>
            <a:spLocks noChangeShapeType="1"/>
          </p:cNvSpPr>
          <p:nvPr/>
        </p:nvSpPr>
        <p:spPr bwMode="auto">
          <a:xfrm flipH="1">
            <a:off x="1905000" y="3810000"/>
            <a:ext cx="152400" cy="533400"/>
          </a:xfrm>
          <a:prstGeom prst="line">
            <a:avLst/>
          </a:prstGeom>
          <a:noFill/>
          <a:ln w="9525">
            <a:solidFill>
              <a:schemeClr val="tx1"/>
            </a:solidFill>
            <a:round/>
            <a:headEnd/>
            <a:tailEnd type="triangle" w="med" len="med"/>
          </a:ln>
          <a:effectLst/>
        </p:spPr>
        <p:txBody>
          <a:bodyPr/>
          <a:lstStyle/>
          <a:p>
            <a:endParaRPr lang="en-US"/>
          </a:p>
        </p:txBody>
      </p:sp>
      <p:sp>
        <p:nvSpPr>
          <p:cNvPr id="17416" name="Line 8"/>
          <p:cNvSpPr>
            <a:spLocks noChangeShapeType="1"/>
          </p:cNvSpPr>
          <p:nvPr/>
        </p:nvSpPr>
        <p:spPr bwMode="auto">
          <a:xfrm>
            <a:off x="3733800" y="3810000"/>
            <a:ext cx="76200" cy="533400"/>
          </a:xfrm>
          <a:prstGeom prst="line">
            <a:avLst/>
          </a:prstGeom>
          <a:noFill/>
          <a:ln w="9525">
            <a:solidFill>
              <a:schemeClr val="tx1"/>
            </a:solidFill>
            <a:round/>
            <a:headEnd/>
            <a:tailEnd type="triangle" w="med" len="med"/>
          </a:ln>
          <a:effectLst/>
        </p:spPr>
        <p:txBody>
          <a:bodyPr/>
          <a:lstStyle/>
          <a:p>
            <a:endParaRPr lang="en-US"/>
          </a:p>
        </p:txBody>
      </p:sp>
      <p:sp>
        <p:nvSpPr>
          <p:cNvPr id="17417" name="Line 9"/>
          <p:cNvSpPr>
            <a:spLocks noChangeShapeType="1"/>
          </p:cNvSpPr>
          <p:nvPr/>
        </p:nvSpPr>
        <p:spPr bwMode="auto">
          <a:xfrm>
            <a:off x="5562600" y="37338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17418" name="Line 10"/>
          <p:cNvSpPr>
            <a:spLocks noChangeShapeType="1"/>
          </p:cNvSpPr>
          <p:nvPr/>
        </p:nvSpPr>
        <p:spPr bwMode="auto">
          <a:xfrm>
            <a:off x="6629400" y="3733800"/>
            <a:ext cx="76200" cy="609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US" sz="4000"/>
              <a:t>Balancing Oxidation-Reduction Reactions:</a:t>
            </a:r>
          </a:p>
        </p:txBody>
      </p:sp>
      <p:sp>
        <p:nvSpPr>
          <p:cNvPr id="18435"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buFontTx/>
              <a:buNone/>
            </a:pPr>
            <a:r>
              <a:rPr lang="en-US" sz="2000"/>
              <a:t>		   +12/2=+6	     +6/2=+3	      +3	       +4	</a:t>
            </a:r>
          </a:p>
          <a:p>
            <a:pPr marL="609600" indent="-609600">
              <a:buFontTx/>
              <a:buNone/>
            </a:pPr>
            <a:r>
              <a:rPr lang="en-US"/>
              <a:t>	</a:t>
            </a:r>
            <a:r>
              <a:rPr lang="en-US" sz="2800"/>
              <a:t>Divide the sum of the charges by the number of atoms to get the oxidation number for chromium and carbon in the reactants.</a:t>
            </a:r>
          </a:p>
        </p:txBody>
      </p:sp>
      <p:sp>
        <p:nvSpPr>
          <p:cNvPr id="18436" name="Line 4"/>
          <p:cNvSpPr>
            <a:spLocks noChangeShapeType="1"/>
          </p:cNvSpPr>
          <p:nvPr/>
        </p:nvSpPr>
        <p:spPr bwMode="auto">
          <a:xfrm flipH="1">
            <a:off x="1905000" y="3810000"/>
            <a:ext cx="152400" cy="533400"/>
          </a:xfrm>
          <a:prstGeom prst="line">
            <a:avLst/>
          </a:prstGeom>
          <a:noFill/>
          <a:ln w="9525">
            <a:solidFill>
              <a:schemeClr val="tx1"/>
            </a:solidFill>
            <a:round/>
            <a:headEnd/>
            <a:tailEnd type="triangle" w="med" len="med"/>
          </a:ln>
          <a:effectLst/>
        </p:spPr>
        <p:txBody>
          <a:bodyPr/>
          <a:lstStyle/>
          <a:p>
            <a:endParaRPr lang="en-US"/>
          </a:p>
        </p:txBody>
      </p:sp>
      <p:sp>
        <p:nvSpPr>
          <p:cNvPr id="18437" name="Line 5"/>
          <p:cNvSpPr>
            <a:spLocks noChangeShapeType="1"/>
          </p:cNvSpPr>
          <p:nvPr/>
        </p:nvSpPr>
        <p:spPr bwMode="auto">
          <a:xfrm>
            <a:off x="3733800" y="3810000"/>
            <a:ext cx="76200" cy="533400"/>
          </a:xfrm>
          <a:prstGeom prst="line">
            <a:avLst/>
          </a:prstGeom>
          <a:noFill/>
          <a:ln w="9525">
            <a:solidFill>
              <a:schemeClr val="tx1"/>
            </a:solidFill>
            <a:round/>
            <a:headEnd/>
            <a:tailEnd type="triangle" w="med" len="med"/>
          </a:ln>
          <a:effectLst/>
        </p:spPr>
        <p:txBody>
          <a:bodyPr/>
          <a:lstStyle/>
          <a:p>
            <a:endParaRPr lang="en-US"/>
          </a:p>
        </p:txBody>
      </p:sp>
      <p:sp>
        <p:nvSpPr>
          <p:cNvPr id="18438" name="Line 6"/>
          <p:cNvSpPr>
            <a:spLocks noChangeShapeType="1"/>
          </p:cNvSpPr>
          <p:nvPr/>
        </p:nvSpPr>
        <p:spPr bwMode="auto">
          <a:xfrm>
            <a:off x="5562600" y="37338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18439" name="Line 7"/>
          <p:cNvSpPr>
            <a:spLocks noChangeShapeType="1"/>
          </p:cNvSpPr>
          <p:nvPr/>
        </p:nvSpPr>
        <p:spPr bwMode="auto">
          <a:xfrm>
            <a:off x="6629400" y="3733800"/>
            <a:ext cx="76200" cy="609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46083" name="Rectangle 3"/>
          <p:cNvSpPr>
            <a:spLocks noGrp="1" noChangeArrowheads="1"/>
          </p:cNvSpPr>
          <p:nvPr>
            <p:ph type="body" idx="1"/>
          </p:nvPr>
        </p:nvSpPr>
        <p:spPr/>
        <p:txBody>
          <a:bodyPr/>
          <a:lstStyle/>
          <a:p>
            <a:pPr>
              <a:buFont typeface="Wingdings" pitchFamily="2" charset="2"/>
              <a:buNone/>
            </a:pPr>
            <a:r>
              <a:rPr lang="en-US"/>
              <a:t>2.  Write ‘bare bones’ half reactions.</a:t>
            </a:r>
          </a:p>
          <a:p>
            <a:pPr>
              <a:buFont typeface="Wingdings" pitchFamily="2" charset="2"/>
              <a:buNone/>
            </a:pPr>
            <a:r>
              <a:rPr lang="en-US"/>
              <a:t>	Include only the atom, ion or element that changes oxidation number.</a:t>
            </a:r>
          </a:p>
          <a:p>
            <a:pPr algn="ctr">
              <a:buFont typeface="Wingdings" pitchFamily="2" charset="2"/>
              <a:buNone/>
            </a:pPr>
            <a:r>
              <a:rPr lang="en-US"/>
              <a:t>Cr</a:t>
            </a:r>
            <a:r>
              <a:rPr lang="en-US" baseline="30000"/>
              <a:t>+6</a:t>
            </a:r>
            <a:r>
              <a:rPr lang="en-US"/>
              <a:t>  + 3e</a:t>
            </a:r>
            <a:r>
              <a:rPr lang="en-US" baseline="30000"/>
              <a:t>- </a:t>
            </a:r>
            <a:r>
              <a:rPr lang="en-US">
                <a:sym typeface="Wingdings" pitchFamily="2" charset="2"/>
              </a:rPr>
              <a:t>  Cr</a:t>
            </a:r>
            <a:r>
              <a:rPr lang="en-US" baseline="30000">
                <a:sym typeface="Wingdings" pitchFamily="2" charset="2"/>
              </a:rPr>
              <a:t>+3</a:t>
            </a:r>
          </a:p>
          <a:p>
            <a:pPr algn="ctr">
              <a:buFont typeface="Wingdings" pitchFamily="2" charset="2"/>
              <a:buNone/>
            </a:pPr>
            <a:r>
              <a:rPr lang="en-US"/>
              <a:t>C</a:t>
            </a:r>
            <a:r>
              <a:rPr lang="en-US" baseline="30000"/>
              <a:t>+3</a:t>
            </a:r>
            <a:r>
              <a:rPr lang="en-US"/>
              <a:t> </a:t>
            </a:r>
            <a:r>
              <a:rPr lang="en-US">
                <a:sym typeface="Wingdings" pitchFamily="2" charset="2"/>
              </a:rPr>
              <a:t>  C</a:t>
            </a:r>
            <a:r>
              <a:rPr lang="en-US" baseline="30000">
                <a:sym typeface="Wingdings" pitchFamily="2" charset="2"/>
              </a:rPr>
              <a:t>+4</a:t>
            </a:r>
            <a:r>
              <a:rPr lang="en-US">
                <a:sym typeface="Wingdings" pitchFamily="2" charset="2"/>
              </a:rPr>
              <a:t>  + 1e</a:t>
            </a:r>
            <a:r>
              <a:rPr lang="en-US" baseline="30000">
                <a:sym typeface="Wingdings" pitchFamily="2" charset="2"/>
              </a:rPr>
              <a:t>-</a:t>
            </a:r>
          </a:p>
          <a:p>
            <a:pPr>
              <a:buFont typeface="Wingdings" pitchFamily="2" charset="2"/>
              <a:buNone/>
            </a:pPr>
            <a:r>
              <a:rPr lang="en-US"/>
              <a:t>	Remember that each half reaction must also be balanced for charge.  The total charges on the left must equal the total charges on the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2000"/>
                                        <p:tgtEl>
                                          <p:spTgt spid="460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fade">
                                      <p:cBhvr>
                                        <p:cTn id="12" dur="2000"/>
                                        <p:tgtEl>
                                          <p:spTgt spid="46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Effect transition="in" filter="fade">
                                      <p:cBhvr>
                                        <p:cTn id="17" dur="2000"/>
                                        <p:tgtEl>
                                          <p:spTgt spid="46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083">
                                            <p:txEl>
                                              <p:pRg st="2" end="2"/>
                                            </p:txEl>
                                          </p:spTgt>
                                        </p:tgtEl>
                                        <p:attrNameLst>
                                          <p:attrName>style.visibility</p:attrName>
                                        </p:attrNameLst>
                                      </p:cBhvr>
                                      <p:to>
                                        <p:strVal val="visible"/>
                                      </p:to>
                                    </p:set>
                                    <p:animEffect transition="in" filter="fade">
                                      <p:cBhvr>
                                        <p:cTn id="22" dur="2000"/>
                                        <p:tgtEl>
                                          <p:spTgt spid="46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6083">
                                            <p:txEl>
                                              <p:pRg st="3" end="3"/>
                                            </p:txEl>
                                          </p:spTgt>
                                        </p:tgtEl>
                                        <p:attrNameLst>
                                          <p:attrName>style.visibility</p:attrName>
                                        </p:attrNameLst>
                                      </p:cBhvr>
                                      <p:to>
                                        <p:strVal val="visible"/>
                                      </p:to>
                                    </p:set>
                                    <p:animEffect transition="in" filter="fade">
                                      <p:cBhvr>
                                        <p:cTn id="27" dur="2000"/>
                                        <p:tgtEl>
                                          <p:spTgt spid="460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6083">
                                            <p:txEl>
                                              <p:pRg st="4" end="4"/>
                                            </p:txEl>
                                          </p:spTgt>
                                        </p:tgtEl>
                                        <p:attrNameLst>
                                          <p:attrName>style.visibility</p:attrName>
                                        </p:attrNameLst>
                                      </p:cBhvr>
                                      <p:to>
                                        <p:strVal val="visible"/>
                                      </p:to>
                                    </p:set>
                                    <p:animEffect transition="in" filter="fade">
                                      <p:cBhvr>
                                        <p:cTn id="32" dur="20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1507" name="Rectangle 3"/>
          <p:cNvSpPr>
            <a:spLocks noGrp="1" noChangeArrowheads="1"/>
          </p:cNvSpPr>
          <p:nvPr>
            <p:ph type="body" idx="1"/>
          </p:nvPr>
        </p:nvSpPr>
        <p:spPr/>
        <p:txBody>
          <a:bodyPr/>
          <a:lstStyle/>
          <a:p>
            <a:pPr marL="609600" indent="-609600">
              <a:buFontTx/>
              <a:buNone/>
            </a:pPr>
            <a:r>
              <a:rPr lang="en-US"/>
              <a:t>3.  Take into account any subscripts in the formulas of reactants and products, and multiply the half reactions accordingly.</a:t>
            </a:r>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lgn="ctr">
              <a:buFont typeface="Wingdings" pitchFamily="2" charset="2"/>
              <a:buNone/>
            </a:pPr>
            <a:r>
              <a:rPr lang="en-US"/>
              <a:t>2[Cr</a:t>
            </a:r>
            <a:r>
              <a:rPr lang="en-US" baseline="30000"/>
              <a:t>+6</a:t>
            </a:r>
            <a:r>
              <a:rPr lang="en-US"/>
              <a:t>  + 3e</a:t>
            </a:r>
            <a:r>
              <a:rPr lang="en-US" baseline="30000"/>
              <a:t>- </a:t>
            </a:r>
            <a:r>
              <a:rPr lang="en-US">
                <a:sym typeface="Wingdings" pitchFamily="2" charset="2"/>
              </a:rPr>
              <a:t>  Cr</a:t>
            </a:r>
            <a:r>
              <a:rPr lang="en-US" baseline="30000">
                <a:sym typeface="Wingdings" pitchFamily="2" charset="2"/>
              </a:rPr>
              <a:t>+3</a:t>
            </a:r>
            <a:r>
              <a:rPr lang="en-US">
                <a:sym typeface="Wingdings" pitchFamily="2" charset="2"/>
              </a:rPr>
              <a:t>]</a:t>
            </a:r>
            <a:endParaRPr lang="en-US" baseline="30000">
              <a:sym typeface="Wingdings" pitchFamily="2" charset="2"/>
            </a:endParaRPr>
          </a:p>
          <a:p>
            <a:pPr marL="609600" indent="-609600" algn="ctr">
              <a:buFont typeface="Wingdings" pitchFamily="2" charset="2"/>
              <a:buNone/>
            </a:pPr>
            <a:r>
              <a:rPr lang="en-US"/>
              <a:t>2[C</a:t>
            </a:r>
            <a:r>
              <a:rPr lang="en-US" baseline="30000"/>
              <a:t>+3</a:t>
            </a:r>
            <a:r>
              <a:rPr lang="en-US"/>
              <a:t> </a:t>
            </a:r>
            <a:r>
              <a:rPr lang="en-US">
                <a:sym typeface="Wingdings" pitchFamily="2" charset="2"/>
              </a:rPr>
              <a:t>  C</a:t>
            </a:r>
            <a:r>
              <a:rPr lang="en-US" baseline="30000">
                <a:sym typeface="Wingdings" pitchFamily="2" charset="2"/>
              </a:rPr>
              <a:t>+4</a:t>
            </a:r>
            <a:r>
              <a:rPr lang="en-US">
                <a:sym typeface="Wingdings" pitchFamily="2" charset="2"/>
              </a:rPr>
              <a:t>  + 1e</a:t>
            </a:r>
            <a:r>
              <a:rPr lang="en-US" baseline="30000">
                <a:sym typeface="Wingdings" pitchFamily="2" charset="2"/>
              </a:rPr>
              <a:t>-</a:t>
            </a:r>
            <a:r>
              <a:rPr lang="en-US">
                <a:sym typeface="Wingdings" pitchFamily="2" charset="2"/>
              </a:rPr>
              <a:t>]</a:t>
            </a:r>
            <a:endParaRPr lang="en-US" baseline="30000">
              <a:sym typeface="Wingdings" pitchFamily="2" charset="2"/>
            </a:endParaRPr>
          </a:p>
          <a:p>
            <a:pPr marL="609600" indent="-609600">
              <a:buFont typeface="Wingdings" pitchFamily="2" charset="2"/>
              <a:buNone/>
            </a:pPr>
            <a:endParaRPr lang="en-US"/>
          </a:p>
        </p:txBody>
      </p:sp>
      <p:sp>
        <p:nvSpPr>
          <p:cNvPr id="21508" name="Line 4"/>
          <p:cNvSpPr>
            <a:spLocks noChangeShapeType="1"/>
          </p:cNvSpPr>
          <p:nvPr/>
        </p:nvSpPr>
        <p:spPr bwMode="auto">
          <a:xfrm>
            <a:off x="2438400" y="3733800"/>
            <a:ext cx="381000" cy="685800"/>
          </a:xfrm>
          <a:prstGeom prst="line">
            <a:avLst/>
          </a:prstGeom>
          <a:noFill/>
          <a:ln w="9525">
            <a:solidFill>
              <a:schemeClr val="tx1"/>
            </a:solidFill>
            <a:round/>
            <a:headEnd/>
            <a:tailEnd type="triangle" w="med" len="med"/>
          </a:ln>
          <a:effectLst/>
        </p:spPr>
        <p:txBody>
          <a:bodyPr/>
          <a:lstStyle/>
          <a:p>
            <a:endParaRPr lang="en-US"/>
          </a:p>
        </p:txBody>
      </p:sp>
      <p:sp>
        <p:nvSpPr>
          <p:cNvPr id="21509" name="Line 5"/>
          <p:cNvSpPr>
            <a:spLocks noChangeShapeType="1"/>
          </p:cNvSpPr>
          <p:nvPr/>
        </p:nvSpPr>
        <p:spPr bwMode="auto">
          <a:xfrm flipH="1">
            <a:off x="2971800" y="3733800"/>
            <a:ext cx="914400" cy="12192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2531" name="Rectangle 3"/>
          <p:cNvSpPr>
            <a:spLocks noGrp="1" noChangeArrowheads="1"/>
          </p:cNvSpPr>
          <p:nvPr>
            <p:ph type="body" idx="1"/>
          </p:nvPr>
        </p:nvSpPr>
        <p:spPr/>
        <p:txBody>
          <a:bodyPr/>
          <a:lstStyle/>
          <a:p>
            <a:pPr marL="609600" indent="-609600">
              <a:buFontTx/>
              <a:buNone/>
            </a:pPr>
            <a:r>
              <a:rPr lang="en-US"/>
              <a:t>3.  Take into account any subscripts in the formulas of reactants and products, and multiply the half reactions accordingly.</a:t>
            </a:r>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lgn="ctr">
              <a:buFont typeface="Wingdings" pitchFamily="2" charset="2"/>
              <a:buNone/>
            </a:pPr>
            <a:r>
              <a:rPr lang="en-US"/>
              <a:t>2Cr</a:t>
            </a:r>
            <a:r>
              <a:rPr lang="en-US" baseline="30000"/>
              <a:t>+6</a:t>
            </a:r>
            <a:r>
              <a:rPr lang="en-US"/>
              <a:t>  + 6e</a:t>
            </a:r>
            <a:r>
              <a:rPr lang="en-US" baseline="30000"/>
              <a:t>- </a:t>
            </a:r>
            <a:r>
              <a:rPr lang="en-US">
                <a:sym typeface="Wingdings" pitchFamily="2" charset="2"/>
              </a:rPr>
              <a:t> 2 Cr</a:t>
            </a:r>
            <a:r>
              <a:rPr lang="en-US" baseline="30000">
                <a:sym typeface="Wingdings" pitchFamily="2" charset="2"/>
              </a:rPr>
              <a:t>+3</a:t>
            </a:r>
          </a:p>
          <a:p>
            <a:pPr marL="609600" indent="-609600" algn="ctr">
              <a:buFont typeface="Wingdings" pitchFamily="2" charset="2"/>
              <a:buNone/>
            </a:pPr>
            <a:r>
              <a:rPr lang="en-US"/>
              <a:t>2C</a:t>
            </a:r>
            <a:r>
              <a:rPr lang="en-US" baseline="30000"/>
              <a:t>+3</a:t>
            </a:r>
            <a:r>
              <a:rPr lang="en-US"/>
              <a:t> </a:t>
            </a:r>
            <a:r>
              <a:rPr lang="en-US">
                <a:sym typeface="Wingdings" pitchFamily="2" charset="2"/>
              </a:rPr>
              <a:t> 2 C</a:t>
            </a:r>
            <a:r>
              <a:rPr lang="en-US" baseline="30000">
                <a:sym typeface="Wingdings" pitchFamily="2" charset="2"/>
              </a:rPr>
              <a:t>+4</a:t>
            </a:r>
            <a:r>
              <a:rPr lang="en-US">
                <a:sym typeface="Wingdings" pitchFamily="2" charset="2"/>
              </a:rPr>
              <a:t>  + 2e</a:t>
            </a:r>
            <a:r>
              <a:rPr lang="en-US" baseline="30000">
                <a:sym typeface="Wingdings" pitchFamily="2" charset="2"/>
              </a:rPr>
              <a:t>-</a:t>
            </a:r>
          </a:p>
          <a:p>
            <a:pPr marL="609600" indent="-609600">
              <a:buFont typeface="Wingdings" pitchFamily="2" charset="2"/>
              <a:buNone/>
            </a:pPr>
            <a:endParaRPr lang="en-US"/>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3555" name="Rectangle 3"/>
          <p:cNvSpPr>
            <a:spLocks noGrp="1" noChangeArrowheads="1"/>
          </p:cNvSpPr>
          <p:nvPr>
            <p:ph type="body" idx="1"/>
          </p:nvPr>
        </p:nvSpPr>
        <p:spPr/>
        <p:txBody>
          <a:bodyPr/>
          <a:lstStyle/>
          <a:p>
            <a:pPr marL="609600" indent="-609600">
              <a:buFontTx/>
              <a:buNone/>
            </a:pPr>
            <a:r>
              <a:rPr lang="en-US"/>
              <a:t>4.  Multiply each half reaction by the appropriate factor so that the number of electrons lost = number of electrons gained.</a:t>
            </a:r>
          </a:p>
          <a:p>
            <a:pPr marL="609600" indent="-609600" algn="ctr">
              <a:buFontTx/>
              <a:buNone/>
            </a:pPr>
            <a:r>
              <a:rPr lang="en-US"/>
              <a:t>1[2Cr</a:t>
            </a:r>
            <a:r>
              <a:rPr lang="en-US" baseline="30000"/>
              <a:t>+6</a:t>
            </a:r>
            <a:r>
              <a:rPr lang="en-US"/>
              <a:t>  + 6e</a:t>
            </a:r>
            <a:r>
              <a:rPr lang="en-US" baseline="30000"/>
              <a:t>- </a:t>
            </a:r>
            <a:r>
              <a:rPr lang="en-US">
                <a:sym typeface="Wingdings" pitchFamily="2" charset="2"/>
              </a:rPr>
              <a:t> 2 Cr</a:t>
            </a:r>
            <a:r>
              <a:rPr lang="en-US" baseline="30000">
                <a:sym typeface="Wingdings" pitchFamily="2" charset="2"/>
              </a:rPr>
              <a:t>+3</a:t>
            </a:r>
            <a:r>
              <a:rPr lang="en-US">
                <a:sym typeface="Wingdings" pitchFamily="2" charset="2"/>
              </a:rPr>
              <a:t>]</a:t>
            </a:r>
            <a:endParaRPr lang="en-US" baseline="30000">
              <a:sym typeface="Wingdings" pitchFamily="2" charset="2"/>
            </a:endParaRPr>
          </a:p>
          <a:p>
            <a:pPr marL="609600" indent="-609600" algn="ctr">
              <a:buFont typeface="Wingdings" pitchFamily="2" charset="2"/>
              <a:buNone/>
            </a:pPr>
            <a:r>
              <a:rPr lang="en-US"/>
              <a:t>3[2C</a:t>
            </a:r>
            <a:r>
              <a:rPr lang="en-US" baseline="30000"/>
              <a:t>+3</a:t>
            </a:r>
            <a:r>
              <a:rPr lang="en-US"/>
              <a:t> </a:t>
            </a:r>
            <a:r>
              <a:rPr lang="en-US">
                <a:sym typeface="Wingdings" pitchFamily="2" charset="2"/>
              </a:rPr>
              <a:t> 2 C</a:t>
            </a:r>
            <a:r>
              <a:rPr lang="en-US" baseline="30000">
                <a:sym typeface="Wingdings" pitchFamily="2" charset="2"/>
              </a:rPr>
              <a:t>+4</a:t>
            </a:r>
            <a:r>
              <a:rPr lang="en-US">
                <a:sym typeface="Wingdings" pitchFamily="2" charset="2"/>
              </a:rPr>
              <a:t>  + 2e</a:t>
            </a:r>
            <a:r>
              <a:rPr lang="en-US" baseline="30000">
                <a:sym typeface="Wingdings" pitchFamily="2" charset="2"/>
              </a:rPr>
              <a:t>-</a:t>
            </a:r>
            <a:r>
              <a:rPr lang="en-US">
                <a:sym typeface="Wingdings" pitchFamily="2" charset="2"/>
              </a:rPr>
              <a:t>]</a:t>
            </a:r>
            <a:endParaRPr lang="en-US" baseline="30000">
              <a:sym typeface="Wingdings" pitchFamily="2" charset="2"/>
            </a:endParaRPr>
          </a:p>
          <a:p>
            <a:pPr marL="609600" indent="-609600">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4579" name="Rectangle 3"/>
          <p:cNvSpPr>
            <a:spLocks noGrp="1" noChangeArrowheads="1"/>
          </p:cNvSpPr>
          <p:nvPr>
            <p:ph type="body" idx="1"/>
          </p:nvPr>
        </p:nvSpPr>
        <p:spPr/>
        <p:txBody>
          <a:bodyPr/>
          <a:lstStyle/>
          <a:p>
            <a:pPr marL="609600" indent="-609600">
              <a:buFontTx/>
              <a:buNone/>
            </a:pPr>
            <a:r>
              <a:rPr lang="en-US"/>
              <a:t>4.  Multiply each half reaction by the appropriate factor so that the number of electrons lost = number of electrons gained.</a:t>
            </a:r>
          </a:p>
          <a:p>
            <a:pPr marL="609600" indent="-609600" algn="ctr">
              <a:buFontTx/>
              <a:buNone/>
            </a:pPr>
            <a:r>
              <a:rPr lang="en-US"/>
              <a:t>  2Cr</a:t>
            </a:r>
            <a:r>
              <a:rPr lang="en-US" baseline="30000"/>
              <a:t>+6</a:t>
            </a:r>
            <a:r>
              <a:rPr lang="en-US"/>
              <a:t>  + 6e</a:t>
            </a:r>
            <a:r>
              <a:rPr lang="en-US" baseline="30000"/>
              <a:t>- </a:t>
            </a:r>
            <a:r>
              <a:rPr lang="en-US">
                <a:sym typeface="Wingdings" pitchFamily="2" charset="2"/>
              </a:rPr>
              <a:t> 2 Cr</a:t>
            </a:r>
            <a:r>
              <a:rPr lang="en-US" baseline="30000">
                <a:sym typeface="Wingdings" pitchFamily="2" charset="2"/>
              </a:rPr>
              <a:t>+3</a:t>
            </a:r>
          </a:p>
          <a:p>
            <a:pPr marL="609600" indent="-609600" algn="ctr">
              <a:buFont typeface="Wingdings" pitchFamily="2" charset="2"/>
              <a:buNone/>
            </a:pPr>
            <a:r>
              <a:rPr lang="en-US"/>
              <a:t>  6C</a:t>
            </a:r>
            <a:r>
              <a:rPr lang="en-US" baseline="30000"/>
              <a:t>+3</a:t>
            </a:r>
            <a:r>
              <a:rPr lang="en-US"/>
              <a:t> </a:t>
            </a:r>
            <a:r>
              <a:rPr lang="en-US">
                <a:sym typeface="Wingdings" pitchFamily="2" charset="2"/>
              </a:rPr>
              <a:t> 6 C</a:t>
            </a:r>
            <a:r>
              <a:rPr lang="en-US" baseline="30000">
                <a:sym typeface="Wingdings" pitchFamily="2" charset="2"/>
              </a:rPr>
              <a:t>+4</a:t>
            </a:r>
            <a:r>
              <a:rPr lang="en-US">
                <a:sym typeface="Wingdings" pitchFamily="2" charset="2"/>
              </a:rPr>
              <a:t>  + 6e</a:t>
            </a:r>
            <a:r>
              <a:rPr lang="en-US" baseline="30000">
                <a:sym typeface="Wingdings" pitchFamily="2" charset="2"/>
              </a:rPr>
              <a:t>-</a:t>
            </a:r>
          </a:p>
          <a:p>
            <a:pPr marL="609600" indent="-609600">
              <a:buFont typeface="Wingdings" pitchFamily="2" charset="2"/>
              <a:buNone/>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5603" name="Rectangle 3"/>
          <p:cNvSpPr>
            <a:spLocks noGrp="1" noChangeArrowheads="1"/>
          </p:cNvSpPr>
          <p:nvPr>
            <p:ph type="body" idx="1"/>
          </p:nvPr>
        </p:nvSpPr>
        <p:spPr/>
        <p:txBody>
          <a:bodyPr/>
          <a:lstStyle/>
          <a:p>
            <a:pPr marL="609600" indent="-609600">
              <a:buFontTx/>
              <a:buNone/>
            </a:pPr>
            <a:r>
              <a:rPr lang="en-US"/>
              <a:t>4.  Add the two half reactions together.</a:t>
            </a:r>
          </a:p>
          <a:p>
            <a:pPr marL="609600" indent="-609600">
              <a:buFontTx/>
              <a:buNone/>
            </a:pPr>
            <a:endParaRPr lang="en-US"/>
          </a:p>
          <a:p>
            <a:pPr marL="609600" indent="-609600" algn="ctr">
              <a:buFontTx/>
              <a:buNone/>
            </a:pPr>
            <a:r>
              <a:rPr lang="en-US"/>
              <a:t>  2Cr</a:t>
            </a:r>
            <a:r>
              <a:rPr lang="en-US" baseline="30000"/>
              <a:t>+6</a:t>
            </a:r>
            <a:r>
              <a:rPr lang="en-US"/>
              <a:t>  + 6e</a:t>
            </a:r>
            <a:r>
              <a:rPr lang="en-US" baseline="30000"/>
              <a:t>- </a:t>
            </a:r>
            <a:r>
              <a:rPr lang="en-US">
                <a:sym typeface="Wingdings" pitchFamily="2" charset="2"/>
              </a:rPr>
              <a:t> 2 Cr</a:t>
            </a:r>
            <a:r>
              <a:rPr lang="en-US" baseline="30000">
                <a:sym typeface="Wingdings" pitchFamily="2" charset="2"/>
              </a:rPr>
              <a:t>+3</a:t>
            </a:r>
          </a:p>
          <a:p>
            <a:pPr marL="609600" indent="-609600" algn="ctr">
              <a:buFont typeface="Wingdings" pitchFamily="2" charset="2"/>
              <a:buNone/>
            </a:pPr>
            <a:r>
              <a:rPr lang="en-US"/>
              <a:t>  </a:t>
            </a:r>
            <a:r>
              <a:rPr lang="en-US" u="sng"/>
              <a:t>6C</a:t>
            </a:r>
            <a:r>
              <a:rPr lang="en-US" u="sng" baseline="30000"/>
              <a:t>+3</a:t>
            </a:r>
            <a:r>
              <a:rPr lang="en-US" u="sng"/>
              <a:t> </a:t>
            </a:r>
            <a:r>
              <a:rPr lang="en-US" u="sng">
                <a:sym typeface="Wingdings" pitchFamily="2" charset="2"/>
              </a:rPr>
              <a:t> 6 C</a:t>
            </a:r>
            <a:r>
              <a:rPr lang="en-US" u="sng" baseline="30000">
                <a:sym typeface="Wingdings" pitchFamily="2" charset="2"/>
              </a:rPr>
              <a:t>+4</a:t>
            </a:r>
            <a:r>
              <a:rPr lang="en-US" u="sng">
                <a:sym typeface="Wingdings" pitchFamily="2" charset="2"/>
              </a:rPr>
              <a:t>  + 6e</a:t>
            </a:r>
            <a:r>
              <a:rPr lang="en-US" u="sng" baseline="30000">
                <a:sym typeface="Wingdings" pitchFamily="2" charset="2"/>
              </a:rPr>
              <a:t>-</a:t>
            </a:r>
            <a:endParaRPr lang="en-US" baseline="30000">
              <a:sym typeface="Wingdings" pitchFamily="2" charset="2"/>
            </a:endParaRPr>
          </a:p>
          <a:p>
            <a:pPr marL="609600" indent="-609600" algn="ctr">
              <a:buFont typeface="Wingdings" pitchFamily="2" charset="2"/>
              <a:buNone/>
            </a:pPr>
            <a:r>
              <a:rPr lang="en-US"/>
              <a:t>2Cr</a:t>
            </a:r>
            <a:r>
              <a:rPr lang="en-US" baseline="30000"/>
              <a:t>+6</a:t>
            </a:r>
            <a:r>
              <a:rPr lang="en-US"/>
              <a:t>  + 6C</a:t>
            </a:r>
            <a:r>
              <a:rPr lang="en-US" baseline="30000"/>
              <a:t>+3</a:t>
            </a:r>
            <a:r>
              <a:rPr lang="en-US"/>
              <a:t> </a:t>
            </a:r>
            <a:r>
              <a:rPr lang="en-US">
                <a:sym typeface="Wingdings" pitchFamily="2" charset="2"/>
              </a:rPr>
              <a:t> 2 Cr</a:t>
            </a:r>
            <a:r>
              <a:rPr lang="en-US" baseline="30000">
                <a:sym typeface="Wingdings" pitchFamily="2" charset="2"/>
              </a:rPr>
              <a:t>+3</a:t>
            </a:r>
            <a:r>
              <a:rPr lang="en-US">
                <a:sym typeface="Wingdings" pitchFamily="2" charset="2"/>
              </a:rPr>
              <a:t> + 6 C</a:t>
            </a:r>
            <a:r>
              <a:rPr lang="en-US" baseline="30000">
                <a:sym typeface="Wingdings" pitchFamily="2" charset="2"/>
              </a:rPr>
              <a:t>+4</a:t>
            </a:r>
            <a:r>
              <a:rPr lang="en-US">
                <a:sym typeface="Wingdings" pitchFamily="2" charset="2"/>
              </a:rPr>
              <a:t> </a:t>
            </a:r>
            <a:endParaRPr lang="en-US" baseline="30000">
              <a:sym typeface="Wingdings" pitchFamily="2" charset="2"/>
            </a:endParaRPr>
          </a:p>
          <a:p>
            <a:pPr marL="609600" indent="-609600">
              <a:buFont typeface="Wingdings" pitchFamily="2" charset="2"/>
              <a:buNone/>
            </a:pPr>
            <a:endParaRPr lang="en-US"/>
          </a:p>
        </p:txBody>
      </p:sp>
      <p:sp>
        <p:nvSpPr>
          <p:cNvPr id="25605" name="Line 5"/>
          <p:cNvSpPr>
            <a:spLocks noChangeShapeType="1"/>
          </p:cNvSpPr>
          <p:nvPr/>
        </p:nvSpPr>
        <p:spPr bwMode="auto">
          <a:xfrm flipH="1">
            <a:off x="4267200" y="2895600"/>
            <a:ext cx="533400" cy="457200"/>
          </a:xfrm>
          <a:prstGeom prst="line">
            <a:avLst/>
          </a:prstGeom>
          <a:noFill/>
          <a:ln w="28575">
            <a:solidFill>
              <a:srgbClr val="FF0000"/>
            </a:solidFill>
            <a:round/>
            <a:headEnd/>
            <a:tailEnd/>
          </a:ln>
          <a:effectLst/>
        </p:spPr>
        <p:txBody>
          <a:bodyPr/>
          <a:lstStyle/>
          <a:p>
            <a:endParaRPr lang="en-US"/>
          </a:p>
        </p:txBody>
      </p:sp>
      <p:sp>
        <p:nvSpPr>
          <p:cNvPr id="25606" name="Line 6"/>
          <p:cNvSpPr>
            <a:spLocks noChangeShapeType="1"/>
          </p:cNvSpPr>
          <p:nvPr/>
        </p:nvSpPr>
        <p:spPr bwMode="auto">
          <a:xfrm flipH="1">
            <a:off x="5715000" y="3429000"/>
            <a:ext cx="533400" cy="457200"/>
          </a:xfrm>
          <a:prstGeom prst="line">
            <a:avLst/>
          </a:prstGeom>
          <a:noFill/>
          <a:ln w="28575">
            <a:solidFill>
              <a:srgbClr val="FF0000"/>
            </a:solidFill>
            <a:round/>
            <a:headEnd/>
            <a:tailEnd/>
          </a:ln>
          <a:effectLst/>
        </p:spPr>
        <p:txBody>
          <a:bodyPr/>
          <a:lstStyle/>
          <a:p>
            <a:endParaRPr lang="en-US"/>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47107" name="Rectangle 3"/>
          <p:cNvSpPr>
            <a:spLocks noGrp="1" noChangeArrowheads="1"/>
          </p:cNvSpPr>
          <p:nvPr>
            <p:ph type="body" idx="1"/>
          </p:nvPr>
        </p:nvSpPr>
        <p:spPr/>
        <p:txBody>
          <a:bodyPr/>
          <a:lstStyle/>
          <a:p>
            <a:pPr marL="609600" indent="-609600">
              <a:buFontTx/>
              <a:buNone/>
            </a:pPr>
            <a:r>
              <a:rPr lang="en-US"/>
              <a:t>4.  Add the two half reactions together.</a:t>
            </a:r>
          </a:p>
          <a:p>
            <a:pPr marL="609600" indent="-609600">
              <a:buFontTx/>
              <a:buNone/>
            </a:pPr>
            <a:endParaRPr lang="en-US"/>
          </a:p>
          <a:p>
            <a:pPr marL="609600" indent="-609600" algn="ctr">
              <a:buFontTx/>
              <a:buNone/>
            </a:pPr>
            <a:r>
              <a:rPr lang="en-US"/>
              <a:t>  2Cr</a:t>
            </a:r>
            <a:r>
              <a:rPr lang="en-US" baseline="30000"/>
              <a:t>+6</a:t>
            </a:r>
            <a:r>
              <a:rPr lang="en-US"/>
              <a:t>  + 6e</a:t>
            </a:r>
            <a:r>
              <a:rPr lang="en-US" baseline="30000"/>
              <a:t>- </a:t>
            </a:r>
            <a:r>
              <a:rPr lang="en-US">
                <a:sym typeface="Wingdings" pitchFamily="2" charset="2"/>
              </a:rPr>
              <a:t> 2 Cr</a:t>
            </a:r>
            <a:r>
              <a:rPr lang="en-US" baseline="30000">
                <a:sym typeface="Wingdings" pitchFamily="2" charset="2"/>
              </a:rPr>
              <a:t>+3</a:t>
            </a:r>
          </a:p>
          <a:p>
            <a:pPr marL="609600" indent="-609600" algn="ctr">
              <a:buFont typeface="Wingdings" pitchFamily="2" charset="2"/>
              <a:buNone/>
            </a:pPr>
            <a:r>
              <a:rPr lang="en-US"/>
              <a:t>  </a:t>
            </a:r>
            <a:r>
              <a:rPr lang="en-US" u="sng"/>
              <a:t>6C</a:t>
            </a:r>
            <a:r>
              <a:rPr lang="en-US" u="sng" baseline="30000"/>
              <a:t>+3</a:t>
            </a:r>
            <a:r>
              <a:rPr lang="en-US" u="sng"/>
              <a:t> </a:t>
            </a:r>
            <a:r>
              <a:rPr lang="en-US" u="sng">
                <a:sym typeface="Wingdings" pitchFamily="2" charset="2"/>
              </a:rPr>
              <a:t> 6 C</a:t>
            </a:r>
            <a:r>
              <a:rPr lang="en-US" u="sng" baseline="30000">
                <a:sym typeface="Wingdings" pitchFamily="2" charset="2"/>
              </a:rPr>
              <a:t>+4</a:t>
            </a:r>
            <a:r>
              <a:rPr lang="en-US" u="sng">
                <a:sym typeface="Wingdings" pitchFamily="2" charset="2"/>
              </a:rPr>
              <a:t>  + 6e</a:t>
            </a:r>
            <a:r>
              <a:rPr lang="en-US" u="sng" baseline="30000">
                <a:sym typeface="Wingdings" pitchFamily="2" charset="2"/>
              </a:rPr>
              <a:t>-</a:t>
            </a:r>
            <a:endParaRPr lang="en-US" baseline="30000">
              <a:sym typeface="Wingdings" pitchFamily="2" charset="2"/>
            </a:endParaRPr>
          </a:p>
          <a:p>
            <a:pPr marL="609600" indent="-609600" algn="ctr">
              <a:buFont typeface="Wingdings" pitchFamily="2" charset="2"/>
              <a:buNone/>
            </a:pPr>
            <a:r>
              <a:rPr lang="en-US"/>
              <a:t>2Cr</a:t>
            </a:r>
            <a:r>
              <a:rPr lang="en-US" baseline="30000"/>
              <a:t>+6</a:t>
            </a:r>
            <a:r>
              <a:rPr lang="en-US"/>
              <a:t>  + 6C</a:t>
            </a:r>
            <a:r>
              <a:rPr lang="en-US" baseline="30000"/>
              <a:t>+3</a:t>
            </a:r>
            <a:r>
              <a:rPr lang="en-US"/>
              <a:t> </a:t>
            </a:r>
            <a:r>
              <a:rPr lang="en-US">
                <a:sym typeface="Wingdings" pitchFamily="2" charset="2"/>
              </a:rPr>
              <a:t> 2 Cr</a:t>
            </a:r>
            <a:r>
              <a:rPr lang="en-US" baseline="30000">
                <a:sym typeface="Wingdings" pitchFamily="2" charset="2"/>
              </a:rPr>
              <a:t>+3</a:t>
            </a:r>
            <a:r>
              <a:rPr lang="en-US">
                <a:sym typeface="Wingdings" pitchFamily="2" charset="2"/>
              </a:rPr>
              <a:t> + 6 C</a:t>
            </a:r>
            <a:r>
              <a:rPr lang="en-US" baseline="30000">
                <a:sym typeface="Wingdings" pitchFamily="2" charset="2"/>
              </a:rPr>
              <a:t>+4</a:t>
            </a:r>
            <a:r>
              <a:rPr lang="en-US">
                <a:sym typeface="Wingdings" pitchFamily="2" charset="2"/>
              </a:rPr>
              <a:t> </a:t>
            </a:r>
            <a:endParaRPr lang="en-US" baseline="30000">
              <a:sym typeface="Wingdings" pitchFamily="2" charset="2"/>
            </a:endParaRPr>
          </a:p>
          <a:p>
            <a:pPr marL="609600" indent="-609600">
              <a:buFont typeface="Wingdings" pitchFamily="2" charset="2"/>
              <a:buNone/>
            </a:pPr>
            <a:r>
              <a:rPr lang="en-US"/>
              <a:t>	At this point, the electrons lost = the electrons gained during the reaction.</a:t>
            </a:r>
          </a:p>
        </p:txBody>
      </p:sp>
      <p:sp>
        <p:nvSpPr>
          <p:cNvPr id="47108" name="Line 4"/>
          <p:cNvSpPr>
            <a:spLocks noChangeShapeType="1"/>
          </p:cNvSpPr>
          <p:nvPr/>
        </p:nvSpPr>
        <p:spPr bwMode="auto">
          <a:xfrm flipH="1">
            <a:off x="4267200" y="2895600"/>
            <a:ext cx="533400" cy="457200"/>
          </a:xfrm>
          <a:prstGeom prst="line">
            <a:avLst/>
          </a:prstGeom>
          <a:noFill/>
          <a:ln w="28575">
            <a:solidFill>
              <a:srgbClr val="FF0000"/>
            </a:solidFill>
            <a:round/>
            <a:headEnd/>
            <a:tailEnd/>
          </a:ln>
          <a:effectLst/>
        </p:spPr>
        <p:txBody>
          <a:bodyPr/>
          <a:lstStyle/>
          <a:p>
            <a:endParaRPr lang="en-US"/>
          </a:p>
        </p:txBody>
      </p:sp>
      <p:sp>
        <p:nvSpPr>
          <p:cNvPr id="47109" name="Line 5"/>
          <p:cNvSpPr>
            <a:spLocks noChangeShapeType="1"/>
          </p:cNvSpPr>
          <p:nvPr/>
        </p:nvSpPr>
        <p:spPr bwMode="auto">
          <a:xfrm flipH="1">
            <a:off x="5715000" y="3429000"/>
            <a:ext cx="533400" cy="457200"/>
          </a:xfrm>
          <a:prstGeom prst="line">
            <a:avLst/>
          </a:prstGeom>
          <a:noFill/>
          <a:ln w="28575">
            <a:solidFill>
              <a:srgbClr val="FF0000"/>
            </a:solidFill>
            <a:round/>
            <a:headEnd/>
            <a:tailEnd/>
          </a:ln>
          <a:effectLst/>
        </p:spPr>
        <p:txBody>
          <a:bodyPr/>
          <a:lstStyle/>
          <a:p>
            <a:endParaRPr 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t>Definitions:</a:t>
            </a:r>
          </a:p>
        </p:txBody>
      </p:sp>
      <p:sp>
        <p:nvSpPr>
          <p:cNvPr id="3075" name="Rectangle 3"/>
          <p:cNvSpPr>
            <a:spLocks noGrp="1" noChangeArrowheads="1"/>
          </p:cNvSpPr>
          <p:nvPr>
            <p:ph type="body" idx="1"/>
          </p:nvPr>
        </p:nvSpPr>
        <p:spPr/>
        <p:txBody>
          <a:bodyPr/>
          <a:lstStyle/>
          <a:p>
            <a:r>
              <a:rPr lang="en-US"/>
              <a:t>Oxidation is </a:t>
            </a:r>
            <a:r>
              <a:rPr lang="en-US" i="1"/>
              <a:t>the loss of electrons</a:t>
            </a:r>
            <a:r>
              <a:rPr lang="en-US"/>
              <a:t>.</a:t>
            </a:r>
          </a:p>
          <a:p>
            <a:r>
              <a:rPr lang="en-US"/>
              <a:t>Reduction is </a:t>
            </a:r>
            <a:r>
              <a:rPr lang="en-US" i="1"/>
              <a:t>the gain of electrons.</a:t>
            </a:r>
            <a:endParaRPr lang="en-US"/>
          </a:p>
          <a:p>
            <a:endParaRPr lang="en-US"/>
          </a:p>
          <a:p>
            <a:r>
              <a:rPr lang="en-US"/>
              <a:t>Oxidation cannot take place without reduction.</a:t>
            </a:r>
          </a:p>
          <a:p>
            <a:r>
              <a:rPr lang="en-US"/>
              <a:t>During a redox reaction, the oxidation numbers of reactants will 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20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2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6627" name="Rectangle 3"/>
          <p:cNvSpPr>
            <a:spLocks noGrp="1" noChangeArrowheads="1"/>
          </p:cNvSpPr>
          <p:nvPr>
            <p:ph type="body" idx="1"/>
          </p:nvPr>
        </p:nvSpPr>
        <p:spPr/>
        <p:txBody>
          <a:bodyPr/>
          <a:lstStyle/>
          <a:p>
            <a:pPr marL="609600" indent="-609600">
              <a:buFontTx/>
              <a:buNone/>
            </a:pPr>
            <a:r>
              <a:rPr lang="en-US" sz="2800"/>
              <a:t>5.  You now have the number of each atom that undergoes oxidation or reduction in the balanced equation.  Take any subscripts into account when inserting coefficients.</a:t>
            </a:r>
            <a:endParaRPr lang="en-US" sz="2800" baseline="30000">
              <a:sym typeface="Wingdings" pitchFamily="2" charset="2"/>
            </a:endParaRPr>
          </a:p>
          <a:p>
            <a:pPr marL="609600" indent="-609600" algn="ctr">
              <a:buFont typeface="Wingdings" pitchFamily="2" charset="2"/>
              <a:buNone/>
            </a:pPr>
            <a:endParaRPr lang="en-US" sz="2800" baseline="30000">
              <a:sym typeface="Wingdings" pitchFamily="2" charset="2"/>
            </a:endParaRPr>
          </a:p>
          <a:p>
            <a:pPr marL="609600" indent="-609600" algn="ctr">
              <a:buFont typeface="Wingdings" pitchFamily="2" charset="2"/>
              <a:buNone/>
            </a:pPr>
            <a:r>
              <a:rPr lang="en-US"/>
              <a:t>2Cr</a:t>
            </a:r>
            <a:r>
              <a:rPr lang="en-US" baseline="30000"/>
              <a:t>+6</a:t>
            </a:r>
            <a:r>
              <a:rPr lang="en-US"/>
              <a:t>  + 6C</a:t>
            </a:r>
            <a:r>
              <a:rPr lang="en-US" baseline="30000"/>
              <a:t>+3</a:t>
            </a:r>
            <a:r>
              <a:rPr lang="en-US"/>
              <a:t> </a:t>
            </a:r>
            <a:r>
              <a:rPr lang="en-US">
                <a:sym typeface="Wingdings" pitchFamily="2" charset="2"/>
              </a:rPr>
              <a:t> 2 Cr</a:t>
            </a:r>
            <a:r>
              <a:rPr lang="en-US" baseline="30000">
                <a:sym typeface="Wingdings" pitchFamily="2" charset="2"/>
              </a:rPr>
              <a:t>+3</a:t>
            </a:r>
            <a:r>
              <a:rPr lang="en-US">
                <a:sym typeface="Wingdings" pitchFamily="2" charset="2"/>
              </a:rPr>
              <a:t> + 6 C</a:t>
            </a:r>
            <a:r>
              <a:rPr lang="en-US" baseline="30000">
                <a:sym typeface="Wingdings" pitchFamily="2" charset="2"/>
              </a:rPr>
              <a:t>+4</a:t>
            </a:r>
            <a:r>
              <a:rPr lang="en-US">
                <a:sym typeface="Wingdings" pitchFamily="2" charset="2"/>
              </a:rPr>
              <a:t> </a:t>
            </a:r>
            <a:endParaRPr lang="en-US" baseline="30000">
              <a:sym typeface="Wingdings" pitchFamily="2" charset="2"/>
            </a:endParaRPr>
          </a:p>
          <a:p>
            <a:pPr marL="609600" indent="-609600">
              <a:buFont typeface="Wingdings" pitchFamily="2" charset="2"/>
              <a:buNone/>
            </a:pPr>
            <a:endParaRPr lang="en-US"/>
          </a:p>
          <a:p>
            <a:pPr marL="609600" indent="-609600" algn="ctr">
              <a:buFont typeface="Wingdings" pitchFamily="2" charset="2"/>
              <a:buNone/>
            </a:pPr>
            <a:r>
              <a:rPr lang="en-US"/>
              <a:t>Cr</a:t>
            </a:r>
            <a:r>
              <a:rPr lang="en-US" baseline="-25000"/>
              <a:t>2</a:t>
            </a:r>
            <a:r>
              <a:rPr lang="en-US"/>
              <a:t>O</a:t>
            </a:r>
            <a:r>
              <a:rPr lang="en-US" baseline="-25000"/>
              <a:t>7</a:t>
            </a:r>
            <a:r>
              <a:rPr lang="en-US" baseline="30000"/>
              <a:t>2-</a:t>
            </a:r>
            <a:r>
              <a:rPr lang="en-US"/>
              <a:t> + 3C</a:t>
            </a:r>
            <a:r>
              <a:rPr lang="en-US" baseline="-25000"/>
              <a:t>2</a:t>
            </a:r>
            <a:r>
              <a:rPr lang="en-US"/>
              <a:t>O</a:t>
            </a:r>
            <a:r>
              <a:rPr lang="en-US" baseline="-25000"/>
              <a:t>4</a:t>
            </a:r>
            <a:r>
              <a:rPr lang="en-US" baseline="30000"/>
              <a:t>2-</a:t>
            </a:r>
            <a:r>
              <a:rPr lang="en-US"/>
              <a:t> </a:t>
            </a:r>
            <a:r>
              <a:rPr lang="en-US">
                <a:sym typeface="Wingdings" pitchFamily="2" charset="2"/>
              </a:rPr>
              <a:t>2</a:t>
            </a:r>
            <a:r>
              <a:rPr lang="en-US"/>
              <a:t>Cr</a:t>
            </a:r>
            <a:r>
              <a:rPr lang="en-US" baseline="30000"/>
              <a:t>3+</a:t>
            </a:r>
            <a:r>
              <a:rPr lang="en-US"/>
              <a:t> + 6CO</a:t>
            </a:r>
            <a:r>
              <a:rPr lang="en-US" baseline="-25000"/>
              <a:t>2</a:t>
            </a:r>
            <a:r>
              <a:rPr lang="en-US"/>
              <a:t> </a:t>
            </a:r>
            <a:br>
              <a:rPr lang="en-US"/>
            </a:br>
            <a:endParaRPr lang="en-US"/>
          </a:p>
        </p:txBody>
      </p:sp>
      <p:sp>
        <p:nvSpPr>
          <p:cNvPr id="26633" name="Line 9"/>
          <p:cNvSpPr>
            <a:spLocks noChangeShapeType="1"/>
          </p:cNvSpPr>
          <p:nvPr/>
        </p:nvSpPr>
        <p:spPr bwMode="auto">
          <a:xfrm flipH="1">
            <a:off x="3429000" y="4267200"/>
            <a:ext cx="76200" cy="762000"/>
          </a:xfrm>
          <a:prstGeom prst="line">
            <a:avLst/>
          </a:prstGeom>
          <a:noFill/>
          <a:ln w="9525">
            <a:solidFill>
              <a:schemeClr val="tx1"/>
            </a:solidFill>
            <a:round/>
            <a:headEnd/>
            <a:tailEnd type="triangle" w="med" len="med"/>
          </a:ln>
          <a:effectLst/>
        </p:spPr>
        <p:txBody>
          <a:bodyPr/>
          <a:lstStyle/>
          <a:p>
            <a:endParaRPr lang="en-US"/>
          </a:p>
        </p:txBody>
      </p:sp>
      <p:sp>
        <p:nvSpPr>
          <p:cNvPr id="26634" name="Line 10"/>
          <p:cNvSpPr>
            <a:spLocks noChangeShapeType="1"/>
          </p:cNvSpPr>
          <p:nvPr/>
        </p:nvSpPr>
        <p:spPr bwMode="auto">
          <a:xfrm>
            <a:off x="2057400" y="4191000"/>
            <a:ext cx="152400" cy="914400"/>
          </a:xfrm>
          <a:prstGeom prst="line">
            <a:avLst/>
          </a:prstGeom>
          <a:noFill/>
          <a:ln w="9525">
            <a:solidFill>
              <a:schemeClr val="tx1"/>
            </a:solidFill>
            <a:round/>
            <a:headEnd/>
            <a:tailEnd type="triangle" w="med" len="med"/>
          </a:ln>
          <a:effectLst/>
        </p:spPr>
        <p:txBody>
          <a:bodyPr/>
          <a:lstStyle/>
          <a:p>
            <a:endParaRPr lang="en-US"/>
          </a:p>
        </p:txBody>
      </p:sp>
      <p:sp>
        <p:nvSpPr>
          <p:cNvPr id="26635" name="Line 11"/>
          <p:cNvSpPr>
            <a:spLocks noChangeShapeType="1"/>
          </p:cNvSpPr>
          <p:nvPr/>
        </p:nvSpPr>
        <p:spPr bwMode="auto">
          <a:xfrm>
            <a:off x="5029200" y="4267200"/>
            <a:ext cx="228600" cy="762000"/>
          </a:xfrm>
          <a:prstGeom prst="line">
            <a:avLst/>
          </a:prstGeom>
          <a:noFill/>
          <a:ln w="9525">
            <a:solidFill>
              <a:schemeClr val="tx1"/>
            </a:solidFill>
            <a:round/>
            <a:headEnd/>
            <a:tailEnd type="triangle" w="med" len="med"/>
          </a:ln>
          <a:effectLst/>
        </p:spPr>
        <p:txBody>
          <a:bodyPr/>
          <a:lstStyle/>
          <a:p>
            <a:endParaRPr lang="en-US"/>
          </a:p>
        </p:txBody>
      </p:sp>
      <p:sp>
        <p:nvSpPr>
          <p:cNvPr id="26636" name="Line 12"/>
          <p:cNvSpPr>
            <a:spLocks noChangeShapeType="1"/>
          </p:cNvSpPr>
          <p:nvPr/>
        </p:nvSpPr>
        <p:spPr bwMode="auto">
          <a:xfrm>
            <a:off x="6400800" y="4267200"/>
            <a:ext cx="228600" cy="762000"/>
          </a:xfrm>
          <a:prstGeom prst="line">
            <a:avLst/>
          </a:prstGeom>
          <a:noFill/>
          <a:ln w="9525">
            <a:solidFill>
              <a:schemeClr val="tx1"/>
            </a:solidFill>
            <a:round/>
            <a:headEnd/>
            <a:tailEnd type="triangle" w="med" len="med"/>
          </a:ln>
          <a:effectLst/>
        </p:spPr>
        <p:txBody>
          <a:bodyPr/>
          <a:lstStyle/>
          <a:p>
            <a:endParaRPr lang="en-US"/>
          </a:p>
        </p:txBody>
      </p:sp>
      <p:sp>
        <p:nvSpPr>
          <p:cNvPr id="26637" name="Line 13"/>
          <p:cNvSpPr>
            <a:spLocks noChangeShapeType="1"/>
          </p:cNvSpPr>
          <p:nvPr/>
        </p:nvSpPr>
        <p:spPr bwMode="auto">
          <a:xfrm>
            <a:off x="3505200" y="4267200"/>
            <a:ext cx="381000" cy="990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7651" name="Rectangle 3"/>
          <p:cNvSpPr>
            <a:spLocks noGrp="1" noChangeArrowheads="1"/>
          </p:cNvSpPr>
          <p:nvPr>
            <p:ph type="body" idx="1"/>
          </p:nvPr>
        </p:nvSpPr>
        <p:spPr/>
        <p:txBody>
          <a:bodyPr/>
          <a:lstStyle/>
          <a:p>
            <a:pPr marL="609600" indent="-609600">
              <a:buFontTx/>
              <a:buNone/>
            </a:pPr>
            <a:r>
              <a:rPr lang="en-US">
                <a:sym typeface="Wingdings" pitchFamily="2" charset="2"/>
              </a:rPr>
              <a:t>6.  Balance the reaction for charge, using OH</a:t>
            </a:r>
            <a:r>
              <a:rPr lang="en-US" baseline="30000">
                <a:sym typeface="Wingdings" pitchFamily="2" charset="2"/>
              </a:rPr>
              <a:t>- </a:t>
            </a:r>
            <a:r>
              <a:rPr lang="en-US">
                <a:sym typeface="Wingdings" pitchFamily="2" charset="2"/>
              </a:rPr>
              <a:t>(if in base) or H</a:t>
            </a:r>
            <a:r>
              <a:rPr lang="en-US" baseline="30000">
                <a:sym typeface="Wingdings" pitchFamily="2" charset="2"/>
              </a:rPr>
              <a:t>+</a:t>
            </a:r>
            <a:r>
              <a:rPr lang="en-US">
                <a:sym typeface="Wingdings" pitchFamily="2" charset="2"/>
              </a:rPr>
              <a:t> (if in acid).  </a:t>
            </a:r>
          </a:p>
          <a:p>
            <a:pPr marL="609600" indent="-609600">
              <a:buFontTx/>
              <a:buNone/>
            </a:pPr>
            <a:endParaRPr lang="en-US">
              <a:sym typeface="Wingdings" pitchFamily="2" charset="2"/>
            </a:endParaRPr>
          </a:p>
          <a:p>
            <a:pPr marL="609600" indent="-609600">
              <a:buFontTx/>
              <a:buNone/>
            </a:pPr>
            <a:r>
              <a:rPr lang="en-US">
                <a:sym typeface="Wingdings" pitchFamily="2" charset="2"/>
              </a:rPr>
              <a:t>	The equation below takes place </a:t>
            </a:r>
            <a:r>
              <a:rPr lang="en-US" u="sng">
                <a:sym typeface="Wingdings" pitchFamily="2" charset="2"/>
              </a:rPr>
              <a:t>in acid</a:t>
            </a:r>
            <a:r>
              <a:rPr lang="en-US">
                <a:sym typeface="Wingdings" pitchFamily="2" charset="2"/>
              </a:rPr>
              <a:t>:</a:t>
            </a:r>
            <a:endParaRPr lang="en-US"/>
          </a:p>
          <a:p>
            <a:pPr marL="609600" indent="-609600" algn="ctr">
              <a:buFont typeface="Wingdings" pitchFamily="2" charset="2"/>
              <a:buNone/>
            </a:pPr>
            <a:r>
              <a:rPr lang="en-US"/>
              <a:t>Cr</a:t>
            </a:r>
            <a:r>
              <a:rPr lang="en-US" baseline="-25000"/>
              <a:t>2</a:t>
            </a:r>
            <a:r>
              <a:rPr lang="en-US"/>
              <a:t>O</a:t>
            </a:r>
            <a:r>
              <a:rPr lang="en-US" baseline="-25000"/>
              <a:t>7</a:t>
            </a:r>
            <a:r>
              <a:rPr lang="en-US" baseline="30000"/>
              <a:t>2-</a:t>
            </a:r>
            <a:r>
              <a:rPr lang="en-US"/>
              <a:t> + 3C</a:t>
            </a:r>
            <a:r>
              <a:rPr lang="en-US" baseline="-25000"/>
              <a:t>2</a:t>
            </a:r>
            <a:r>
              <a:rPr lang="en-US"/>
              <a:t>O</a:t>
            </a:r>
            <a:r>
              <a:rPr lang="en-US" baseline="-25000"/>
              <a:t>4</a:t>
            </a:r>
            <a:r>
              <a:rPr lang="en-US" baseline="30000"/>
              <a:t>2-</a:t>
            </a:r>
            <a:r>
              <a:rPr lang="en-US"/>
              <a:t> </a:t>
            </a:r>
            <a:r>
              <a:rPr lang="en-US">
                <a:sym typeface="Wingdings" pitchFamily="2" charset="2"/>
              </a:rPr>
              <a:t>2</a:t>
            </a:r>
            <a:r>
              <a:rPr lang="en-US"/>
              <a:t>Cr</a:t>
            </a:r>
            <a:r>
              <a:rPr lang="en-US" baseline="30000"/>
              <a:t>3+</a:t>
            </a:r>
            <a:r>
              <a:rPr lang="en-US"/>
              <a:t> + 6CO</a:t>
            </a:r>
            <a:r>
              <a:rPr lang="en-US" baseline="-25000"/>
              <a:t>2</a:t>
            </a:r>
            <a:r>
              <a:rPr lang="en-US"/>
              <a:t> </a:t>
            </a:r>
            <a:br>
              <a:rPr lang="en-US"/>
            </a:br>
            <a:endParaRPr lang="en-US"/>
          </a:p>
          <a:p>
            <a:pPr marL="609600" indent="-609600">
              <a:buFont typeface="Wingdings" pitchFamily="2" charset="2"/>
              <a:buNone/>
            </a:pPr>
            <a:r>
              <a:rPr lang="en-US" sz="2800"/>
              <a:t>	Charges:  -2  + -6 = -8 (left) </a:t>
            </a:r>
            <a:r>
              <a:rPr lang="en-US" sz="2800">
                <a:sym typeface="Wingdings" pitchFamily="2" charset="2"/>
              </a:rPr>
              <a:t>  +6 (right)</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20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200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2000"/>
                                        <p:tgtEl>
                                          <p:spTgt spid="276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fade">
                                      <p:cBhvr>
                                        <p:cTn id="27" dur="20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28675" name="Rectangle 3"/>
          <p:cNvSpPr>
            <a:spLocks noGrp="1" noChangeArrowheads="1"/>
          </p:cNvSpPr>
          <p:nvPr>
            <p:ph type="body" idx="1"/>
          </p:nvPr>
        </p:nvSpPr>
        <p:spPr/>
        <p:txBody>
          <a:bodyPr/>
          <a:lstStyle/>
          <a:p>
            <a:pPr marL="609600" indent="-609600" algn="ctr">
              <a:buFontTx/>
              <a:buNone/>
            </a:pPr>
            <a:r>
              <a:rPr lang="en-US"/>
              <a:t>Cr</a:t>
            </a:r>
            <a:r>
              <a:rPr lang="en-US" baseline="-25000"/>
              <a:t>2</a:t>
            </a:r>
            <a:r>
              <a:rPr lang="en-US"/>
              <a:t>O</a:t>
            </a:r>
            <a:r>
              <a:rPr lang="en-US" baseline="-25000"/>
              <a:t>7</a:t>
            </a:r>
            <a:r>
              <a:rPr lang="en-US" baseline="30000"/>
              <a:t>2-</a:t>
            </a:r>
            <a:r>
              <a:rPr lang="en-US"/>
              <a:t> + 3C</a:t>
            </a:r>
            <a:r>
              <a:rPr lang="en-US" baseline="-25000"/>
              <a:t>2</a:t>
            </a:r>
            <a:r>
              <a:rPr lang="en-US"/>
              <a:t>O</a:t>
            </a:r>
            <a:r>
              <a:rPr lang="en-US" baseline="-25000"/>
              <a:t>4</a:t>
            </a:r>
            <a:r>
              <a:rPr lang="en-US" baseline="30000"/>
              <a:t>2-</a:t>
            </a:r>
            <a:r>
              <a:rPr lang="en-US"/>
              <a:t> </a:t>
            </a:r>
            <a:r>
              <a:rPr lang="en-US">
                <a:sym typeface="Wingdings" pitchFamily="2" charset="2"/>
              </a:rPr>
              <a:t>2</a:t>
            </a:r>
            <a:r>
              <a:rPr lang="en-US"/>
              <a:t>Cr</a:t>
            </a:r>
            <a:r>
              <a:rPr lang="en-US" baseline="30000"/>
              <a:t>3+</a:t>
            </a:r>
            <a:r>
              <a:rPr lang="en-US"/>
              <a:t> + 6CO</a:t>
            </a:r>
            <a:r>
              <a:rPr lang="en-US" baseline="-25000"/>
              <a:t>2</a:t>
            </a:r>
            <a:r>
              <a:rPr lang="en-US"/>
              <a:t> </a:t>
            </a:r>
            <a:br>
              <a:rPr lang="en-US"/>
            </a:br>
            <a:endParaRPr lang="en-US"/>
          </a:p>
          <a:p>
            <a:pPr marL="609600" indent="-609600">
              <a:buFont typeface="Wingdings" pitchFamily="2" charset="2"/>
              <a:buNone/>
            </a:pPr>
            <a:r>
              <a:rPr lang="en-US" sz="2800"/>
              <a:t>	Charges:  -2  + -6 = -8 (left) </a:t>
            </a:r>
            <a:r>
              <a:rPr lang="en-US" sz="2800">
                <a:sym typeface="Wingdings" pitchFamily="2" charset="2"/>
              </a:rPr>
              <a:t>  +6 (right)</a:t>
            </a:r>
          </a:p>
          <a:p>
            <a:pPr marL="609600" indent="-609600">
              <a:buFont typeface="Wingdings" pitchFamily="2" charset="2"/>
              <a:buNone/>
            </a:pPr>
            <a:endParaRPr lang="en-US" sz="2800">
              <a:sym typeface="Wingdings" pitchFamily="2" charset="2"/>
            </a:endParaRPr>
          </a:p>
          <a:p>
            <a:pPr marL="609600" indent="-609600">
              <a:buFontTx/>
              <a:buNone/>
            </a:pPr>
            <a:r>
              <a:rPr lang="en-US">
                <a:sym typeface="Wingdings" pitchFamily="2" charset="2"/>
              </a:rPr>
              <a:t>	Since the reaction takes place in acid, you need to add </a:t>
            </a:r>
            <a:r>
              <a:rPr lang="en-US" b="1">
                <a:sym typeface="Wingdings" pitchFamily="2" charset="2"/>
              </a:rPr>
              <a:t>14 H</a:t>
            </a:r>
            <a:r>
              <a:rPr lang="en-US" b="1" baseline="30000">
                <a:sym typeface="Wingdings" pitchFamily="2" charset="2"/>
              </a:rPr>
              <a:t>+</a:t>
            </a:r>
            <a:r>
              <a:rPr lang="en-US">
                <a:sym typeface="Wingdings" pitchFamily="2" charset="2"/>
              </a:rPr>
              <a:t> to the left side so that the charges become equal.</a:t>
            </a:r>
          </a:p>
          <a:p>
            <a:pPr marL="609600" indent="-609600">
              <a:buFont typeface="Wingdings" pitchFamily="2" charset="2"/>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2000"/>
                                        <p:tgtEl>
                                          <p:spTgt spid="286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fade">
                                      <p:cBhvr>
                                        <p:cTn id="17" dur="2000"/>
                                        <p:tgtEl>
                                          <p:spTgt spid="286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fade">
                                      <p:cBhvr>
                                        <p:cTn id="22" dur="20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48131" name="Rectangle 3"/>
          <p:cNvSpPr>
            <a:spLocks noGrp="1" noChangeArrowheads="1"/>
          </p:cNvSpPr>
          <p:nvPr>
            <p:ph type="body" idx="1"/>
          </p:nvPr>
        </p:nvSpPr>
        <p:spPr/>
        <p:txBody>
          <a:bodyPr/>
          <a:lstStyle/>
          <a:p>
            <a:pPr marL="609600" indent="-609600">
              <a:buFontTx/>
              <a:buNone/>
            </a:pPr>
            <a:endParaRPr lang="en-US"/>
          </a:p>
          <a:p>
            <a:pPr marL="609600" indent="-609600" algn="ctr">
              <a:buFont typeface="Wingdings" pitchFamily="2" charset="2"/>
              <a:buNone/>
            </a:pPr>
            <a:r>
              <a:rPr lang="en-US"/>
              <a:t>14 H</a:t>
            </a:r>
            <a:r>
              <a:rPr lang="en-US" baseline="30000"/>
              <a:t>+ </a:t>
            </a:r>
            <a:r>
              <a:rPr lang="en-US"/>
              <a:t>+ Cr</a:t>
            </a:r>
            <a:r>
              <a:rPr lang="en-US" baseline="-25000"/>
              <a:t>2</a:t>
            </a:r>
            <a:r>
              <a:rPr lang="en-US"/>
              <a:t>O</a:t>
            </a:r>
            <a:r>
              <a:rPr lang="en-US" baseline="-25000"/>
              <a:t>7</a:t>
            </a:r>
            <a:r>
              <a:rPr lang="en-US" baseline="30000"/>
              <a:t>2-</a:t>
            </a:r>
            <a:r>
              <a:rPr lang="en-US"/>
              <a:t> + 3C</a:t>
            </a:r>
            <a:r>
              <a:rPr lang="en-US" baseline="-25000"/>
              <a:t>2</a:t>
            </a:r>
            <a:r>
              <a:rPr lang="en-US"/>
              <a:t>O</a:t>
            </a:r>
            <a:r>
              <a:rPr lang="en-US" baseline="-25000"/>
              <a:t>4</a:t>
            </a:r>
            <a:r>
              <a:rPr lang="en-US" baseline="30000"/>
              <a:t>2-</a:t>
            </a:r>
            <a:r>
              <a:rPr lang="en-US"/>
              <a:t> </a:t>
            </a:r>
            <a:r>
              <a:rPr lang="en-US">
                <a:sym typeface="Wingdings" pitchFamily="2" charset="2"/>
              </a:rPr>
              <a:t>2</a:t>
            </a:r>
            <a:r>
              <a:rPr lang="en-US"/>
              <a:t>Cr</a:t>
            </a:r>
            <a:r>
              <a:rPr lang="en-US" baseline="30000"/>
              <a:t>3+</a:t>
            </a:r>
            <a:r>
              <a:rPr lang="en-US"/>
              <a:t> + 6CO</a:t>
            </a:r>
            <a:r>
              <a:rPr lang="en-US" baseline="-25000"/>
              <a:t>2</a:t>
            </a:r>
            <a:r>
              <a:rPr lang="en-US"/>
              <a:t> </a:t>
            </a:r>
          </a:p>
          <a:p>
            <a:pPr marL="609600" indent="-609600" algn="ctr">
              <a:buFont typeface="Wingdings" pitchFamily="2" charset="2"/>
              <a:buNone/>
            </a:pPr>
            <a:endParaRPr lang="en-US"/>
          </a:p>
          <a:p>
            <a:pPr marL="609600" indent="-609600" algn="ctr">
              <a:buFont typeface="Wingdings" pitchFamily="2" charset="2"/>
              <a:buNone/>
            </a:pPr>
            <a:r>
              <a:rPr lang="en-US" sz="2800"/>
              <a:t>Charges on left = +6 = Charges on right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30723" name="Rectangle 3"/>
          <p:cNvSpPr>
            <a:spLocks noGrp="1" noChangeArrowheads="1"/>
          </p:cNvSpPr>
          <p:nvPr>
            <p:ph type="body" idx="1"/>
          </p:nvPr>
        </p:nvSpPr>
        <p:spPr/>
        <p:txBody>
          <a:bodyPr/>
          <a:lstStyle/>
          <a:p>
            <a:pPr marL="609600" indent="-609600">
              <a:buFontTx/>
              <a:buNone/>
            </a:pPr>
            <a:r>
              <a:rPr lang="en-US">
                <a:sym typeface="Wingdings" pitchFamily="2" charset="2"/>
              </a:rPr>
              <a:t>7.  Balance for H and O by adding water to the appropriate side of the reaction.</a:t>
            </a:r>
          </a:p>
          <a:p>
            <a:pPr marL="609600" indent="-609600">
              <a:buFontTx/>
              <a:buNone/>
            </a:pPr>
            <a:endParaRPr lang="en-US"/>
          </a:p>
          <a:p>
            <a:pPr marL="609600" indent="-609600" algn="ctr">
              <a:buFont typeface="Wingdings" pitchFamily="2" charset="2"/>
              <a:buNone/>
            </a:pPr>
            <a:r>
              <a:rPr lang="en-US" sz="2800"/>
              <a:t>14 H</a:t>
            </a:r>
            <a:r>
              <a:rPr lang="en-US" sz="2800" baseline="30000"/>
              <a:t>+ </a:t>
            </a:r>
            <a:r>
              <a:rPr lang="en-US" sz="2800"/>
              <a:t>+ Cr</a:t>
            </a:r>
            <a:r>
              <a:rPr lang="en-US" sz="2800" baseline="-25000"/>
              <a:t>2</a:t>
            </a:r>
            <a:r>
              <a:rPr lang="en-US" sz="2800"/>
              <a:t>O</a:t>
            </a:r>
            <a:r>
              <a:rPr lang="en-US" sz="2800" baseline="-25000"/>
              <a:t>7</a:t>
            </a:r>
            <a:r>
              <a:rPr lang="en-US" sz="2800" baseline="30000"/>
              <a:t>2-</a:t>
            </a:r>
            <a:r>
              <a:rPr lang="en-US" sz="2800"/>
              <a:t> + 3C</a:t>
            </a:r>
            <a:r>
              <a:rPr lang="en-US" sz="2800" baseline="-25000"/>
              <a:t>2</a:t>
            </a:r>
            <a:r>
              <a:rPr lang="en-US" sz="2800"/>
              <a:t>O</a:t>
            </a:r>
            <a:r>
              <a:rPr lang="en-US" sz="2800" baseline="-25000"/>
              <a:t>4</a:t>
            </a:r>
            <a:r>
              <a:rPr lang="en-US" sz="2800" baseline="30000"/>
              <a:t>2-</a:t>
            </a:r>
            <a:r>
              <a:rPr lang="en-US" sz="2800"/>
              <a:t> </a:t>
            </a:r>
            <a:r>
              <a:rPr lang="en-US" sz="2800">
                <a:sym typeface="Wingdings" pitchFamily="2" charset="2"/>
              </a:rPr>
              <a:t>2</a:t>
            </a:r>
            <a:r>
              <a:rPr lang="en-US" sz="2800"/>
              <a:t>Cr</a:t>
            </a:r>
            <a:r>
              <a:rPr lang="en-US" sz="2800" baseline="30000"/>
              <a:t>3+</a:t>
            </a:r>
            <a:r>
              <a:rPr lang="en-US" sz="2800"/>
              <a:t> + 6CO</a:t>
            </a:r>
            <a:r>
              <a:rPr lang="en-US" sz="2800" baseline="-25000"/>
              <a:t>2</a:t>
            </a:r>
            <a:r>
              <a:rPr lang="en-US" sz="2800"/>
              <a:t> + 7 H</a:t>
            </a:r>
            <a:r>
              <a:rPr lang="en-US" sz="2800" baseline="-25000"/>
              <a:t>2</a:t>
            </a:r>
            <a:r>
              <a:rPr lang="en-US" sz="2800"/>
              <a:t>O</a:t>
            </a:r>
          </a:p>
          <a:p>
            <a:pPr marL="609600" indent="-609600">
              <a:buFont typeface="Wingdings" pitchFamily="2" charset="2"/>
              <a:buNone/>
            </a:pPr>
            <a:r>
              <a:rPr lang="en-US" sz="2800"/>
              <a:t/>
            </a:r>
            <a:br>
              <a:rPr lang="en-US" sz="2800"/>
            </a:br>
            <a:endParaRPr lang="en-US" sz="2800"/>
          </a:p>
          <a:p>
            <a:pPr marL="609600" indent="-609600">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sz="4000"/>
              <a:t/>
            </a:r>
            <a:br>
              <a:rPr lang="en-US" sz="4000"/>
            </a:br>
            <a:r>
              <a:rPr lang="en-US" sz="4000"/>
              <a:t> Balancing Oxidation-Reduction Reactions: </a:t>
            </a:r>
            <a:br>
              <a:rPr lang="en-US" sz="4000"/>
            </a:br>
            <a:endParaRPr lang="en-US" sz="4000"/>
          </a:p>
        </p:txBody>
      </p:sp>
      <p:sp>
        <p:nvSpPr>
          <p:cNvPr id="31747" name="Rectangle 3"/>
          <p:cNvSpPr>
            <a:spLocks noGrp="1" noChangeArrowheads="1"/>
          </p:cNvSpPr>
          <p:nvPr>
            <p:ph type="body" idx="1"/>
          </p:nvPr>
        </p:nvSpPr>
        <p:spPr/>
        <p:txBody>
          <a:bodyPr/>
          <a:lstStyle/>
          <a:p>
            <a:pPr marL="609600" indent="-609600">
              <a:lnSpc>
                <a:spcPct val="90000"/>
              </a:lnSpc>
              <a:buFontTx/>
              <a:buNone/>
            </a:pPr>
            <a:r>
              <a:rPr lang="en-US">
                <a:sym typeface="Wingdings" pitchFamily="2" charset="2"/>
              </a:rPr>
              <a:t>8.  Check the balance for all atoms in the reaction.</a:t>
            </a:r>
          </a:p>
          <a:p>
            <a:pPr marL="609600" indent="-609600">
              <a:lnSpc>
                <a:spcPct val="90000"/>
              </a:lnSpc>
              <a:buFontTx/>
              <a:buNone/>
            </a:pPr>
            <a:endParaRPr lang="en-US"/>
          </a:p>
          <a:p>
            <a:pPr marL="609600" indent="-609600" algn="ctr">
              <a:lnSpc>
                <a:spcPct val="90000"/>
              </a:lnSpc>
              <a:buFont typeface="Wingdings" pitchFamily="2" charset="2"/>
              <a:buNone/>
            </a:pPr>
            <a:r>
              <a:rPr lang="en-US" sz="2800"/>
              <a:t>14 H</a:t>
            </a:r>
            <a:r>
              <a:rPr lang="en-US" sz="2800" baseline="30000"/>
              <a:t>+ </a:t>
            </a:r>
            <a:r>
              <a:rPr lang="en-US" sz="2800"/>
              <a:t>+ Cr</a:t>
            </a:r>
            <a:r>
              <a:rPr lang="en-US" sz="2800" baseline="-25000"/>
              <a:t>2</a:t>
            </a:r>
            <a:r>
              <a:rPr lang="en-US" sz="2800"/>
              <a:t>O</a:t>
            </a:r>
            <a:r>
              <a:rPr lang="en-US" sz="2800" baseline="-25000"/>
              <a:t>7</a:t>
            </a:r>
            <a:r>
              <a:rPr lang="en-US" sz="2800" baseline="30000"/>
              <a:t>2-</a:t>
            </a:r>
            <a:r>
              <a:rPr lang="en-US" sz="2800"/>
              <a:t> + 3C</a:t>
            </a:r>
            <a:r>
              <a:rPr lang="en-US" sz="2800" baseline="-25000"/>
              <a:t>2</a:t>
            </a:r>
            <a:r>
              <a:rPr lang="en-US" sz="2800"/>
              <a:t>O</a:t>
            </a:r>
            <a:r>
              <a:rPr lang="en-US" sz="2800" baseline="-25000"/>
              <a:t>4</a:t>
            </a:r>
            <a:r>
              <a:rPr lang="en-US" sz="2800" baseline="30000"/>
              <a:t>2-</a:t>
            </a:r>
            <a:r>
              <a:rPr lang="en-US" sz="2800"/>
              <a:t> </a:t>
            </a:r>
            <a:r>
              <a:rPr lang="en-US" sz="2800">
                <a:sym typeface="Wingdings" pitchFamily="2" charset="2"/>
              </a:rPr>
              <a:t>2</a:t>
            </a:r>
            <a:r>
              <a:rPr lang="en-US" sz="2800"/>
              <a:t>Cr</a:t>
            </a:r>
            <a:r>
              <a:rPr lang="en-US" sz="2800" baseline="30000"/>
              <a:t>3+</a:t>
            </a:r>
            <a:r>
              <a:rPr lang="en-US" sz="2800"/>
              <a:t> + 6CO</a:t>
            </a:r>
            <a:r>
              <a:rPr lang="en-US" sz="2800" baseline="-25000"/>
              <a:t>2</a:t>
            </a:r>
            <a:r>
              <a:rPr lang="en-US" sz="2800"/>
              <a:t> + 7 H</a:t>
            </a:r>
            <a:r>
              <a:rPr lang="en-US" sz="2800" baseline="-25000"/>
              <a:t>2</a:t>
            </a:r>
            <a:r>
              <a:rPr lang="en-US" sz="2800"/>
              <a:t>O</a:t>
            </a:r>
          </a:p>
          <a:p>
            <a:pPr marL="609600" indent="-609600" algn="ctr">
              <a:lnSpc>
                <a:spcPct val="90000"/>
              </a:lnSpc>
              <a:buFont typeface="Wingdings" pitchFamily="2" charset="2"/>
              <a:buNone/>
            </a:pPr>
            <a:endParaRPr lang="en-US" sz="2800"/>
          </a:p>
          <a:p>
            <a:pPr marL="609600" indent="-609600">
              <a:lnSpc>
                <a:spcPct val="90000"/>
              </a:lnSpc>
              <a:buFont typeface="Wingdings" pitchFamily="2" charset="2"/>
              <a:buNone/>
            </a:pPr>
            <a:r>
              <a:rPr lang="en-US" sz="2800"/>
              <a:t>Left:  	14 H			Right: 14 H</a:t>
            </a:r>
          </a:p>
          <a:p>
            <a:pPr marL="609600" indent="-609600">
              <a:lnSpc>
                <a:spcPct val="90000"/>
              </a:lnSpc>
              <a:buFont typeface="Wingdings" pitchFamily="2" charset="2"/>
              <a:buNone/>
            </a:pPr>
            <a:r>
              <a:rPr lang="en-US" sz="2800"/>
              <a:t>  		  2 Cr				  2 Cr	</a:t>
            </a:r>
          </a:p>
          <a:p>
            <a:pPr marL="609600" indent="-609600">
              <a:lnSpc>
                <a:spcPct val="90000"/>
              </a:lnSpc>
              <a:buFont typeface="Wingdings" pitchFamily="2" charset="2"/>
              <a:buNone/>
            </a:pPr>
            <a:r>
              <a:rPr lang="en-US" sz="2800"/>
              <a:t>		19 O				19 O</a:t>
            </a:r>
          </a:p>
          <a:p>
            <a:pPr marL="609600" indent="-609600">
              <a:lnSpc>
                <a:spcPct val="90000"/>
              </a:lnSpc>
              <a:buFont typeface="Wingdings" pitchFamily="2" charset="2"/>
              <a:buNone/>
            </a:pPr>
            <a:r>
              <a:rPr lang="en-US" sz="2800"/>
              <a:t>		  6 C				  6 C</a:t>
            </a:r>
          </a:p>
          <a:p>
            <a:pPr marL="609600" indent="-609600" algn="ctr">
              <a:lnSpc>
                <a:spcPct val="90000"/>
              </a:lnSpc>
              <a:buFont typeface="Wingdings" pitchFamily="2" charset="2"/>
              <a:buNone/>
            </a:pPr>
            <a:endParaRPr lang="en-US" sz="2400"/>
          </a:p>
          <a:p>
            <a:pPr marL="609600" indent="-609600">
              <a:lnSpc>
                <a:spcPct val="90000"/>
              </a:lnSpc>
              <a:buFont typeface="Wingdings" pitchFamily="2" charset="2"/>
              <a:buNone/>
            </a:pPr>
            <a:r>
              <a:rPr lang="en-US" sz="2000"/>
              <a:t/>
            </a:r>
            <a:br>
              <a:rPr lang="en-US" sz="2000"/>
            </a:br>
            <a:endParaRPr lang="en-US" sz="2000"/>
          </a:p>
          <a:p>
            <a:pPr marL="609600" indent="-609600">
              <a:lnSpc>
                <a:spcPct val="90000"/>
              </a:lnSpc>
              <a:buFont typeface="Wingdings" pitchFamily="2" charset="2"/>
              <a:buNone/>
            </a:pPr>
            <a:endParaRPr lang="en-US" sz="2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a:t>Redox Stoichiometry</a:t>
            </a:r>
          </a:p>
        </p:txBody>
      </p:sp>
      <p:sp>
        <p:nvSpPr>
          <p:cNvPr id="50179" name="Rectangle 3"/>
          <p:cNvSpPr>
            <a:spLocks noGrp="1" noChangeArrowheads="1"/>
          </p:cNvSpPr>
          <p:nvPr>
            <p:ph type="body" idx="1"/>
          </p:nvPr>
        </p:nvSpPr>
        <p:spPr/>
        <p:txBody>
          <a:bodyPr/>
          <a:lstStyle/>
          <a:p>
            <a:r>
              <a:rPr lang="en-US"/>
              <a:t>Calculations involving concentrations and redox reactions are quite common.  Many ores containing metals are analyzed using redox titrations.  Since many compounds change color as they are oxidized or reduced, one of the reactants may serve as the indicator in the titration.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r>
              <a:rPr lang="en-US"/>
              <a:t>Redox Stoichiometry</a:t>
            </a:r>
          </a:p>
        </p:txBody>
      </p:sp>
      <p:sp>
        <p:nvSpPr>
          <p:cNvPr id="51204" name="Rectangle 4"/>
          <p:cNvSpPr>
            <a:spLocks noGrp="1" noChangeArrowheads="1"/>
          </p:cNvSpPr>
          <p:nvPr>
            <p:ph type="body" idx="1"/>
          </p:nvPr>
        </p:nvSpPr>
        <p:spPr/>
        <p:txBody>
          <a:bodyPr/>
          <a:lstStyle/>
          <a:p>
            <a:r>
              <a:rPr lang="en-US"/>
              <a:t>The concentration of iron(II) can be determined by titration with bromate ion, in acid.  The products are iron(III) ion and the bromide ion. </a:t>
            </a:r>
          </a:p>
          <a:p>
            <a:pPr>
              <a:buFont typeface="Wingdings" pitchFamily="2" charset="2"/>
              <a:buNone/>
            </a:pPr>
            <a:r>
              <a:rPr lang="en-US"/>
              <a:t>		 What is the concentration of iron(II) ion if 31.50 mL of 0.105M potassium bromate is required to completely react with 10.00 mL of the iron solution.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r>
              <a:rPr lang="en-US"/>
              <a:t>Redox Stoichiometry</a:t>
            </a:r>
          </a:p>
        </p:txBody>
      </p:sp>
      <p:sp>
        <p:nvSpPr>
          <p:cNvPr id="52227" name="Rectangle 3"/>
          <p:cNvSpPr>
            <a:spLocks noGrp="1" noChangeArrowheads="1"/>
          </p:cNvSpPr>
          <p:nvPr>
            <p:ph type="body" idx="1"/>
          </p:nvPr>
        </p:nvSpPr>
        <p:spPr/>
        <p:txBody>
          <a:bodyPr/>
          <a:lstStyle/>
          <a:p>
            <a:r>
              <a:rPr lang="en-US"/>
              <a:t>The concentration of iron(II) can be determined by titration with bromate ion, in acid.  The products are iron(III) ion and the bromide ion. </a:t>
            </a:r>
          </a:p>
          <a:p>
            <a:pPr>
              <a:buFont typeface="Wingdings" pitchFamily="2" charset="2"/>
              <a:buNone/>
            </a:pPr>
            <a:endParaRPr lang="en-US"/>
          </a:p>
          <a:p>
            <a:pPr>
              <a:lnSpc>
                <a:spcPct val="40000"/>
              </a:lnSpc>
              <a:buFont typeface="Wingdings" pitchFamily="2" charset="2"/>
              <a:buNone/>
            </a:pPr>
            <a:r>
              <a:rPr lang="en-US"/>
              <a:t>		1.  Write the balanced chemical reaction.</a:t>
            </a:r>
          </a:p>
          <a:p>
            <a:pPr>
              <a:buFont typeface="Wingdings" pitchFamily="2" charset="2"/>
              <a:buNone/>
            </a:pPr>
            <a:r>
              <a:rPr lang="en-US"/>
              <a:t>	</a:t>
            </a:r>
          </a:p>
          <a:p>
            <a:pPr>
              <a:buFont typeface="Wingdings" pitchFamily="2" charset="2"/>
              <a:buNone/>
            </a:pPr>
            <a:r>
              <a:rPr lang="en-US"/>
              <a:t>	Fe</a:t>
            </a:r>
            <a:r>
              <a:rPr lang="en-US" baseline="30000"/>
              <a:t>2+</a:t>
            </a:r>
            <a:r>
              <a:rPr lang="en-US"/>
              <a:t>(</a:t>
            </a:r>
            <a:r>
              <a:rPr lang="en-US" i="1"/>
              <a:t>aq</a:t>
            </a:r>
            <a:r>
              <a:rPr lang="en-US"/>
              <a:t>)  + BrO</a:t>
            </a:r>
            <a:r>
              <a:rPr lang="en-US" baseline="-25000"/>
              <a:t>3</a:t>
            </a:r>
            <a:r>
              <a:rPr lang="en-US" baseline="30000"/>
              <a:t>1-</a:t>
            </a:r>
            <a:r>
              <a:rPr lang="en-US"/>
              <a:t>(</a:t>
            </a:r>
            <a:r>
              <a:rPr lang="en-US" i="1"/>
              <a:t>aq</a:t>
            </a:r>
            <a:r>
              <a:rPr lang="en-US"/>
              <a:t>) </a:t>
            </a:r>
            <a:r>
              <a:rPr lang="en-US">
                <a:sym typeface="Wingdings" pitchFamily="2" charset="2"/>
              </a:rPr>
              <a:t>  Fe</a:t>
            </a:r>
            <a:r>
              <a:rPr lang="en-US" baseline="30000">
                <a:sym typeface="Wingdings" pitchFamily="2" charset="2"/>
              </a:rPr>
              <a:t>3+</a:t>
            </a:r>
            <a:r>
              <a:rPr lang="en-US">
                <a:sym typeface="Wingdings" pitchFamily="2" charset="2"/>
              </a:rPr>
              <a:t>(</a:t>
            </a:r>
            <a:r>
              <a:rPr lang="en-US" i="1">
                <a:sym typeface="Wingdings" pitchFamily="2" charset="2"/>
              </a:rPr>
              <a:t>aq</a:t>
            </a:r>
            <a:r>
              <a:rPr lang="en-US">
                <a:sym typeface="Wingdings" pitchFamily="2" charset="2"/>
              </a:rPr>
              <a:t>)  +  Br</a:t>
            </a:r>
            <a:r>
              <a:rPr lang="en-US" baseline="30000">
                <a:sym typeface="Wingdings" pitchFamily="2" charset="2"/>
              </a:rPr>
              <a:t>1-</a:t>
            </a:r>
            <a:r>
              <a:rPr lang="en-US">
                <a:sym typeface="Wingdings" pitchFamily="2" charset="2"/>
              </a:rPr>
              <a:t>(</a:t>
            </a:r>
            <a:r>
              <a:rPr lang="en-US" i="1">
                <a:sym typeface="Wingdings" pitchFamily="2" charset="2"/>
              </a:rPr>
              <a:t>aq</a:t>
            </a:r>
            <a:r>
              <a:rPr lang="en-US">
                <a:sym typeface="Wingdings" pitchFamily="2" charset="2"/>
              </a:rPr>
              <a: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2000"/>
                                        <p:tgtEl>
                                          <p:spTgt spid="522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Effect transition="in" filter="fade">
                                      <p:cBhvr>
                                        <p:cTn id="12" dur="2000"/>
                                        <p:tgtEl>
                                          <p:spTgt spid="522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fade">
                                      <p:cBhvr>
                                        <p:cTn id="17" dur="20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fade">
                                      <p:cBhvr>
                                        <p:cTn id="22" dur="2000"/>
                                        <p:tgtEl>
                                          <p:spTgt spid="52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fade">
                                      <p:cBhvr>
                                        <p:cTn id="27" dur="20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r>
              <a:rPr lang="en-US" sz="4000"/>
              <a:t>For any equation to be balanced:</a:t>
            </a:r>
          </a:p>
        </p:txBody>
      </p:sp>
      <p:sp>
        <p:nvSpPr>
          <p:cNvPr id="4099" name="Rectangle 3"/>
          <p:cNvSpPr>
            <a:spLocks noGrp="1" noChangeArrowheads="1"/>
          </p:cNvSpPr>
          <p:nvPr>
            <p:ph type="body" idx="1"/>
          </p:nvPr>
        </p:nvSpPr>
        <p:spPr/>
        <p:txBody>
          <a:bodyPr/>
          <a:lstStyle/>
          <a:p>
            <a:pPr marL="609600" indent="-609600">
              <a:buFontTx/>
              <a:buNone/>
            </a:pPr>
            <a:r>
              <a:rPr lang="en-US"/>
              <a:t>1.  The number of atoms of each type on the left side of the arrow must equal the number of atoms of each type to the right of the arrow.</a:t>
            </a:r>
          </a:p>
          <a:p>
            <a:pPr marL="609600" indent="-609600">
              <a:buFontTx/>
              <a:buChar char="•"/>
            </a:pPr>
            <a:endParaRPr lang="en-US"/>
          </a:p>
          <a:p>
            <a:pPr marL="609600" indent="-609600">
              <a:buFontTx/>
              <a:buNone/>
            </a:pPr>
            <a:r>
              <a:rPr lang="en-US"/>
              <a:t>2.  The total charges of all the ions on the left side of the arrow must equal the total charges of all the ions to the right of the arrow.</a:t>
            </a:r>
          </a:p>
          <a:p>
            <a:pPr marL="609600" indent="-609600">
              <a:buFontTx/>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US"/>
              <a:t>In addition, for redox reactions:</a:t>
            </a:r>
          </a:p>
        </p:txBody>
      </p:sp>
      <p:sp>
        <p:nvSpPr>
          <p:cNvPr id="5123" name="Rectangle 3"/>
          <p:cNvSpPr>
            <a:spLocks noGrp="1" noChangeArrowheads="1"/>
          </p:cNvSpPr>
          <p:nvPr>
            <p:ph type="body" idx="1"/>
          </p:nvPr>
        </p:nvSpPr>
        <p:spPr/>
        <p:txBody>
          <a:bodyPr/>
          <a:lstStyle/>
          <a:p>
            <a:pPr>
              <a:buFont typeface="Wingdings" pitchFamily="2" charset="2"/>
              <a:buNone/>
            </a:pPr>
            <a:r>
              <a:rPr lang="en-US"/>
              <a:t>3.  The electrons lost (during oxidation) must equal the electrons gained (during reduction).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sz="4000"/>
              <a:t>Balancing Oxidation-Reduction Reactions:</a:t>
            </a:r>
          </a:p>
        </p:txBody>
      </p:sp>
      <p:sp>
        <p:nvSpPr>
          <p:cNvPr id="6147"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r>
              <a:rPr lang="en-US"/>
              <a:t/>
            </a:r>
            <a:br>
              <a:rPr lang="en-US"/>
            </a:b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sz="4000"/>
              <a:t>Balancing Oxidation-Reduction Reactions:</a:t>
            </a:r>
          </a:p>
        </p:txBody>
      </p:sp>
      <p:sp>
        <p:nvSpPr>
          <p:cNvPr id="11267"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lgn="ctr">
              <a:buFontTx/>
              <a:buNone/>
            </a:pPr>
            <a:r>
              <a:rPr lang="en-US"/>
              <a:t>   Oxygen, in a compound or ion, is -2</a:t>
            </a:r>
          </a:p>
        </p:txBody>
      </p:sp>
      <p:sp>
        <p:nvSpPr>
          <p:cNvPr id="11268" name="Line 4"/>
          <p:cNvSpPr>
            <a:spLocks noChangeShapeType="1"/>
          </p:cNvSpPr>
          <p:nvPr/>
        </p:nvSpPr>
        <p:spPr bwMode="auto">
          <a:xfrm flipH="1" flipV="1">
            <a:off x="6858000" y="3733800"/>
            <a:ext cx="533400" cy="685800"/>
          </a:xfrm>
          <a:prstGeom prst="line">
            <a:avLst/>
          </a:prstGeom>
          <a:noFill/>
          <a:ln w="9525">
            <a:solidFill>
              <a:schemeClr val="tx1"/>
            </a:solidFill>
            <a:round/>
            <a:headEnd/>
            <a:tailEnd type="triangle" w="med" len="med"/>
          </a:ln>
          <a:effectLst/>
        </p:spPr>
        <p:txBody>
          <a:bodyPr/>
          <a:lstStyle/>
          <a:p>
            <a:endParaRPr lang="en-US"/>
          </a:p>
        </p:txBody>
      </p:sp>
      <p:sp>
        <p:nvSpPr>
          <p:cNvPr id="11269" name="Line 5"/>
          <p:cNvSpPr>
            <a:spLocks noChangeShapeType="1"/>
          </p:cNvSpPr>
          <p:nvPr/>
        </p:nvSpPr>
        <p:spPr bwMode="auto">
          <a:xfrm flipH="1" flipV="1">
            <a:off x="2971800" y="3733800"/>
            <a:ext cx="4419600" cy="762000"/>
          </a:xfrm>
          <a:prstGeom prst="line">
            <a:avLst/>
          </a:prstGeom>
          <a:noFill/>
          <a:ln w="9525">
            <a:solidFill>
              <a:schemeClr val="tx1"/>
            </a:solidFill>
            <a:round/>
            <a:headEnd/>
            <a:tailEnd type="triangle" w="med" len="med"/>
          </a:ln>
          <a:effectLst/>
        </p:spPr>
        <p:txBody>
          <a:bodyPr/>
          <a:lstStyle/>
          <a:p>
            <a:endParaRPr lang="en-US"/>
          </a:p>
        </p:txBody>
      </p:sp>
      <p:sp>
        <p:nvSpPr>
          <p:cNvPr id="11270" name="Line 6"/>
          <p:cNvSpPr>
            <a:spLocks noChangeShapeType="1"/>
          </p:cNvSpPr>
          <p:nvPr/>
        </p:nvSpPr>
        <p:spPr bwMode="auto">
          <a:xfrm flipH="1" flipV="1">
            <a:off x="4495800" y="3733800"/>
            <a:ext cx="2895600" cy="6858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sz="4000"/>
              <a:t>Balancing Oxidation-Reduction Reactions:</a:t>
            </a:r>
          </a:p>
        </p:txBody>
      </p:sp>
      <p:sp>
        <p:nvSpPr>
          <p:cNvPr id="13315"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lgn="ctr">
              <a:buFontTx/>
              <a:buNone/>
            </a:pPr>
            <a:endParaRPr lang="en-US" sz="2000"/>
          </a:p>
          <a:p>
            <a:pPr marL="609600" indent="-609600">
              <a:buFontTx/>
              <a:buNone/>
            </a:pPr>
            <a:r>
              <a:rPr lang="en-US"/>
              <a:t>	</a:t>
            </a:r>
            <a:r>
              <a:rPr lang="en-US" sz="2800"/>
              <a:t>Use the combined ‘charges’ of the oxygens in each ion or compound to determine the oxidation number of Cr or 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sz="4000"/>
              <a:t>Balancing Oxidation-Reduction Reactions:</a:t>
            </a:r>
          </a:p>
        </p:txBody>
      </p:sp>
      <p:sp>
        <p:nvSpPr>
          <p:cNvPr id="14339"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buFontTx/>
              <a:buNone/>
            </a:pPr>
            <a:r>
              <a:rPr lang="en-US" sz="2000"/>
              <a:t>			-14		-8			-4</a:t>
            </a:r>
          </a:p>
          <a:p>
            <a:pPr marL="609600" indent="-609600">
              <a:buFontTx/>
              <a:buNone/>
            </a:pPr>
            <a:r>
              <a:rPr lang="en-US"/>
              <a:t>	</a:t>
            </a:r>
            <a:r>
              <a:rPr lang="en-US" sz="2800"/>
              <a:t>Use the combined ‘charges’ of the oxygens in each ion or compound to determine the oxidation number of Cr or C.</a:t>
            </a:r>
          </a:p>
        </p:txBody>
      </p:sp>
      <p:sp>
        <p:nvSpPr>
          <p:cNvPr id="14340" name="Line 4"/>
          <p:cNvSpPr>
            <a:spLocks noChangeShapeType="1"/>
          </p:cNvSpPr>
          <p:nvPr/>
        </p:nvSpPr>
        <p:spPr bwMode="auto">
          <a:xfrm flipV="1">
            <a:off x="2590800" y="3733800"/>
            <a:ext cx="0" cy="609600"/>
          </a:xfrm>
          <a:prstGeom prst="line">
            <a:avLst/>
          </a:prstGeom>
          <a:noFill/>
          <a:ln w="9525">
            <a:solidFill>
              <a:schemeClr val="tx1"/>
            </a:solidFill>
            <a:round/>
            <a:headEnd/>
            <a:tailEnd type="triangle" w="med" len="med"/>
          </a:ln>
          <a:effectLst/>
        </p:spPr>
        <p:txBody>
          <a:bodyPr/>
          <a:lstStyle/>
          <a:p>
            <a:endParaRPr lang="en-US"/>
          </a:p>
        </p:txBody>
      </p:sp>
      <p:sp>
        <p:nvSpPr>
          <p:cNvPr id="14342" name="Line 6"/>
          <p:cNvSpPr>
            <a:spLocks noChangeShapeType="1"/>
          </p:cNvSpPr>
          <p:nvPr/>
        </p:nvSpPr>
        <p:spPr bwMode="auto">
          <a:xfrm flipH="1" flipV="1">
            <a:off x="4191000" y="37338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14343" name="Line 7"/>
          <p:cNvSpPr>
            <a:spLocks noChangeShapeType="1"/>
          </p:cNvSpPr>
          <p:nvPr/>
        </p:nvSpPr>
        <p:spPr bwMode="auto">
          <a:xfrm flipH="1" flipV="1">
            <a:off x="7010400" y="3733800"/>
            <a:ext cx="76200" cy="609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sz="4000"/>
              <a:t>Balancing Oxidation-Reduction Reactions:</a:t>
            </a:r>
          </a:p>
        </p:txBody>
      </p:sp>
      <p:sp>
        <p:nvSpPr>
          <p:cNvPr id="15363" name="Rectangle 3"/>
          <p:cNvSpPr>
            <a:spLocks noGrp="1" noChangeArrowheads="1"/>
          </p:cNvSpPr>
          <p:nvPr>
            <p:ph type="body" idx="1"/>
          </p:nvPr>
        </p:nvSpPr>
        <p:spPr/>
        <p:txBody>
          <a:bodyPr/>
          <a:lstStyle/>
          <a:p>
            <a:pPr marL="609600" indent="-609600">
              <a:buFontTx/>
              <a:buNone/>
            </a:pPr>
            <a:r>
              <a:rPr lang="en-US"/>
              <a:t>1.  Assign oxidation numbers to every atom in the reaction. </a:t>
            </a:r>
          </a:p>
          <a:p>
            <a:pPr marL="609600" indent="-609600">
              <a:buFontTx/>
              <a:buNone/>
            </a:pPr>
            <a:endParaRPr lang="en-US"/>
          </a:p>
          <a:p>
            <a:pPr marL="609600" indent="-609600" algn="ctr">
              <a:buFontTx/>
              <a:buNone/>
            </a:pPr>
            <a:r>
              <a:rPr lang="en-US"/>
              <a:t>Cr</a:t>
            </a:r>
            <a:r>
              <a:rPr lang="en-US" baseline="-25000"/>
              <a:t>2</a:t>
            </a:r>
            <a:r>
              <a:rPr lang="en-US"/>
              <a:t>O</a:t>
            </a:r>
            <a:r>
              <a:rPr lang="en-US" baseline="-25000"/>
              <a:t>7</a:t>
            </a:r>
            <a:r>
              <a:rPr lang="en-US" baseline="30000"/>
              <a:t>2-</a:t>
            </a:r>
            <a:r>
              <a:rPr lang="en-US"/>
              <a:t> + C</a:t>
            </a:r>
            <a:r>
              <a:rPr lang="en-US" baseline="-25000"/>
              <a:t>2</a:t>
            </a:r>
            <a:r>
              <a:rPr lang="en-US"/>
              <a:t>O</a:t>
            </a:r>
            <a:r>
              <a:rPr lang="en-US" baseline="-25000"/>
              <a:t>4</a:t>
            </a:r>
            <a:r>
              <a:rPr lang="en-US" baseline="30000"/>
              <a:t>2-</a:t>
            </a:r>
            <a:r>
              <a:rPr lang="en-US"/>
              <a:t> </a:t>
            </a:r>
            <a:r>
              <a:rPr lang="en-US">
                <a:sym typeface="Wingdings" pitchFamily="2" charset="2"/>
              </a:rPr>
              <a:t></a:t>
            </a:r>
            <a:r>
              <a:rPr lang="en-US"/>
              <a:t> Cr</a:t>
            </a:r>
            <a:r>
              <a:rPr lang="en-US" baseline="30000"/>
              <a:t>3+</a:t>
            </a:r>
            <a:r>
              <a:rPr lang="en-US"/>
              <a:t> + CO</a:t>
            </a:r>
            <a:r>
              <a:rPr lang="en-US" baseline="-25000"/>
              <a:t>2</a:t>
            </a:r>
            <a:r>
              <a:rPr lang="en-US"/>
              <a:t> </a:t>
            </a:r>
            <a:br>
              <a:rPr lang="en-US"/>
            </a:br>
            <a:endParaRPr lang="en-US"/>
          </a:p>
          <a:p>
            <a:pPr marL="609600" indent="-609600">
              <a:buFontTx/>
              <a:buNone/>
            </a:pPr>
            <a:r>
              <a:rPr lang="en-US" sz="2000"/>
              <a:t>			-14		-8			-4</a:t>
            </a:r>
          </a:p>
          <a:p>
            <a:pPr marL="609600" indent="-609600">
              <a:buFontTx/>
              <a:buNone/>
            </a:pPr>
            <a:r>
              <a:rPr lang="en-US"/>
              <a:t>	</a:t>
            </a:r>
            <a:r>
              <a:rPr lang="en-US" sz="2800"/>
              <a:t>The sum of the oxidation numbers of the other element must add up to the charge on the ion or molecule.</a:t>
            </a:r>
          </a:p>
        </p:txBody>
      </p:sp>
      <p:sp>
        <p:nvSpPr>
          <p:cNvPr id="15364" name="Line 4"/>
          <p:cNvSpPr>
            <a:spLocks noChangeShapeType="1"/>
          </p:cNvSpPr>
          <p:nvPr/>
        </p:nvSpPr>
        <p:spPr bwMode="auto">
          <a:xfrm flipV="1">
            <a:off x="2590800" y="3733800"/>
            <a:ext cx="0" cy="609600"/>
          </a:xfrm>
          <a:prstGeom prst="line">
            <a:avLst/>
          </a:prstGeom>
          <a:noFill/>
          <a:ln w="9525">
            <a:solidFill>
              <a:schemeClr val="tx1"/>
            </a:solidFill>
            <a:round/>
            <a:headEnd/>
            <a:tailEnd type="triangle" w="med" len="med"/>
          </a:ln>
          <a:effectLst/>
        </p:spPr>
        <p:txBody>
          <a:bodyPr/>
          <a:lstStyle/>
          <a:p>
            <a:endParaRPr lang="en-US"/>
          </a:p>
        </p:txBody>
      </p:sp>
      <p:sp>
        <p:nvSpPr>
          <p:cNvPr id="15365" name="Line 5"/>
          <p:cNvSpPr>
            <a:spLocks noChangeShapeType="1"/>
          </p:cNvSpPr>
          <p:nvPr/>
        </p:nvSpPr>
        <p:spPr bwMode="auto">
          <a:xfrm flipH="1" flipV="1">
            <a:off x="4191000" y="3733800"/>
            <a:ext cx="152400" cy="609600"/>
          </a:xfrm>
          <a:prstGeom prst="line">
            <a:avLst/>
          </a:prstGeom>
          <a:noFill/>
          <a:ln w="9525">
            <a:solidFill>
              <a:schemeClr val="tx1"/>
            </a:solidFill>
            <a:round/>
            <a:headEnd/>
            <a:tailEnd type="triangle" w="med" len="med"/>
          </a:ln>
          <a:effectLst/>
        </p:spPr>
        <p:txBody>
          <a:bodyPr/>
          <a:lstStyle/>
          <a:p>
            <a:endParaRPr lang="en-US"/>
          </a:p>
        </p:txBody>
      </p:sp>
      <p:sp>
        <p:nvSpPr>
          <p:cNvPr id="15366" name="Line 6"/>
          <p:cNvSpPr>
            <a:spLocks noChangeShapeType="1"/>
          </p:cNvSpPr>
          <p:nvPr/>
        </p:nvSpPr>
        <p:spPr bwMode="auto">
          <a:xfrm flipH="1" flipV="1">
            <a:off x="7010400" y="3733800"/>
            <a:ext cx="76200" cy="6096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191</TotalTime>
  <Words>818</Words>
  <Application>Microsoft Office PowerPoint</Application>
  <PresentationFormat>On-screen Show (4:3)</PresentationFormat>
  <Paragraphs>145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Garamond</vt:lpstr>
      <vt:lpstr>Times New Roman</vt:lpstr>
      <vt:lpstr>Wingdings</vt:lpstr>
      <vt:lpstr>Stream</vt:lpstr>
      <vt:lpstr>Balancing Oxidation-Reduction Reactions</vt:lpstr>
      <vt:lpstr>Definitions:</vt:lpstr>
      <vt:lpstr>For any equation to be balanced:</vt:lpstr>
      <vt:lpstr>In addition, for redox reactions:</vt:lpstr>
      <vt:lpstr>Balancing Oxidation-Reduction Reactions:</vt:lpstr>
      <vt:lpstr>Balancing Oxidation-Reduction Reactions:</vt:lpstr>
      <vt:lpstr>Balancing Oxidation-Reduction Reactions:</vt:lpstr>
      <vt:lpstr>Balancing Oxidation-Reduction Reactions:</vt:lpstr>
      <vt:lpstr>Balancing Oxidation-Reduction Reactions:</vt:lpstr>
      <vt:lpstr>Balancing Oxidation-Reduction Reactions:</vt:lpstr>
      <vt:lpstr>Balancing Oxidation-Reduction Reactions:</vt:lpstr>
      <vt:lpstr>Balancing Oxidation-Reduction Reactions:</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  Balancing Oxidation-Reduction Reactions:  </vt:lpstr>
      <vt:lpstr>Redox Stoichiometry</vt:lpstr>
      <vt:lpstr>Redox Stoichiometry</vt:lpstr>
      <vt:lpstr>Redox Stoichiometry</vt:lpstr>
    </vt:vector>
  </TitlesOfParts>
  <Company>UMass- Lowell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Balancing Oxidation-Reduction Reactions</dc:title>
  <dc:creator>Nancy De Luca</dc:creator>
  <cp:lastModifiedBy>Dan</cp:lastModifiedBy>
  <cp:revision>8</cp:revision>
  <dcterms:created xsi:type="dcterms:W3CDTF">2006-07-05T22:02:45Z</dcterms:created>
  <dcterms:modified xsi:type="dcterms:W3CDTF">2015-01-04T00:00:09Z</dcterms:modified>
</cp:coreProperties>
</file>