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37" autoAdjust="0"/>
  </p:normalViewPr>
  <p:slideViewPr>
    <p:cSldViewPr>
      <p:cViewPr varScale="1">
        <p:scale>
          <a:sx n="75" d="100"/>
          <a:sy n="75" d="100"/>
        </p:scale>
        <p:origin x="-75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6" d="100"/>
          <a:sy n="96" d="100"/>
        </p:scale>
        <p:origin x="-3690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2B07E5-8313-4706-B65B-5D3000924958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42F5FF-60D5-424A-930B-0E180C3A4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1849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C987E-F6B6-4CCD-8726-B302CFFC3C4A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D9B2C-C5C7-4E0F-A188-507B715D6F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C987E-F6B6-4CCD-8726-B302CFFC3C4A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D9B2C-C5C7-4E0F-A188-507B715D6F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C987E-F6B6-4CCD-8726-B302CFFC3C4A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D9B2C-C5C7-4E0F-A188-507B715D6F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C987E-F6B6-4CCD-8726-B302CFFC3C4A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D9B2C-C5C7-4E0F-A188-507B715D6F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C987E-F6B6-4CCD-8726-B302CFFC3C4A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D9B2C-C5C7-4E0F-A188-507B715D6F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C987E-F6B6-4CCD-8726-B302CFFC3C4A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D9B2C-C5C7-4E0F-A188-507B715D6F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C987E-F6B6-4CCD-8726-B302CFFC3C4A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D9B2C-C5C7-4E0F-A188-507B715D6F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C987E-F6B6-4CCD-8726-B302CFFC3C4A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D9B2C-C5C7-4E0F-A188-507B715D6F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C987E-F6B6-4CCD-8726-B302CFFC3C4A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D9B2C-C5C7-4E0F-A188-507B715D6F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C987E-F6B6-4CCD-8726-B302CFFC3C4A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D9B2C-C5C7-4E0F-A188-507B715D6F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C987E-F6B6-4CCD-8726-B302CFFC3C4A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D9B2C-C5C7-4E0F-A188-507B715D6F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C987E-F6B6-4CCD-8726-B302CFFC3C4A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D9B2C-C5C7-4E0F-A188-507B715D6F8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Determining the Molar Mass of Butane Using the Ideal Gas Law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Part B. </a:t>
            </a:r>
            <a:r>
              <a:rPr lang="en-US" b="1" dirty="0" smtClean="0"/>
              <a:t>Calculate the partial pressure of butane </a:t>
            </a:r>
            <a:r>
              <a:rPr lang="en-US" dirty="0" smtClean="0"/>
              <a:t>(P)</a:t>
            </a:r>
            <a:endParaRPr lang="en-US" dirty="0"/>
          </a:p>
        </p:txBody>
      </p:sp>
      <p:pic>
        <p:nvPicPr>
          <p:cNvPr id="4" name="Picture 3" descr="http://boomeria.org/chemlectures/textass2/table18-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057400"/>
            <a:ext cx="62484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066800" y="4495800"/>
            <a:ext cx="701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Subtract the partial pressure of water from atmospheric pressure (in </a:t>
            </a:r>
            <a:r>
              <a:rPr lang="en-US" sz="3000" dirty="0" err="1" smtClean="0"/>
              <a:t>kPa</a:t>
            </a:r>
            <a:r>
              <a:rPr lang="en-US" sz="3000" dirty="0" smtClean="0"/>
              <a:t>)</a:t>
            </a:r>
            <a:endParaRPr lang="en-US" sz="3000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381000"/>
            <a:ext cx="7620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Determine Moles of Butane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31543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Part C. Calculate moles butane using the Ideal   </a:t>
            </a:r>
            <a:br>
              <a:rPr lang="en-US" dirty="0" smtClean="0"/>
            </a:br>
            <a:r>
              <a:rPr lang="en-US" dirty="0" smtClean="0"/>
              <a:t>         Gas </a:t>
            </a:r>
            <a:r>
              <a:rPr lang="en-US" dirty="0" smtClean="0"/>
              <a:t>Law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PV = </a:t>
            </a:r>
            <a:r>
              <a:rPr lang="en-US" dirty="0" err="1" smtClean="0"/>
              <a:t>nRT</a:t>
            </a:r>
            <a:r>
              <a:rPr lang="en-US" dirty="0" smtClean="0"/>
              <a:t> is rearranged to solve for n: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	</a:t>
            </a:r>
            <a:r>
              <a:rPr lang="en-US" sz="5000" dirty="0"/>
              <a:t>n</a:t>
            </a:r>
            <a:r>
              <a:rPr lang="en-US" sz="5000" dirty="0" smtClean="0"/>
              <a:t> = PV/RT</a:t>
            </a:r>
            <a:endParaRPr lang="en-US" sz="5000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457200"/>
            <a:ext cx="7239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Determine Moles of Butane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1371600" y="4876800"/>
            <a:ext cx="7391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Plug in values for P, V, R, and T (R is the gas constant </a:t>
            </a:r>
            <a:r>
              <a:rPr lang="en-US" sz="3000" dirty="0"/>
              <a:t>8.314 J K</a:t>
            </a:r>
            <a:r>
              <a:rPr lang="en-US" sz="3000" baseline="30000" dirty="0"/>
              <a:t>-1 </a:t>
            </a:r>
            <a:r>
              <a:rPr lang="en-US" sz="3000" dirty="0"/>
              <a:t>mol</a:t>
            </a:r>
            <a:r>
              <a:rPr lang="en-US" sz="3000" baseline="30000" dirty="0"/>
              <a:t>-1</a:t>
            </a:r>
            <a:r>
              <a:rPr lang="en-US" sz="30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Calculate Molar Mass of Butane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Molar Mass = mass/mole (g/mol)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Therefore, divide mass (g)of butane by n (moles)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Also, calculate the molar mass of butane from its chemical formula (C</a:t>
            </a:r>
            <a:r>
              <a:rPr lang="en-US" sz="2500" dirty="0" smtClean="0"/>
              <a:t>4</a:t>
            </a:r>
            <a:r>
              <a:rPr lang="en-US" dirty="0" smtClean="0"/>
              <a:t>H</a:t>
            </a:r>
            <a:r>
              <a:rPr lang="en-US" sz="2500" dirty="0" smtClean="0"/>
              <a:t>10</a:t>
            </a:r>
            <a:r>
              <a:rPr lang="en-US" dirty="0" smtClean="0"/>
              <a:t>) and compare with your experimental value.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Ideal Gas?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An </a:t>
            </a:r>
            <a:r>
              <a:rPr lang="en-US" dirty="0"/>
              <a:t>ideal </a:t>
            </a:r>
            <a:r>
              <a:rPr lang="en-US" dirty="0" smtClean="0"/>
              <a:t>gas </a:t>
            </a:r>
            <a:r>
              <a:rPr lang="en-US" dirty="0"/>
              <a:t>obeys the Ideal Gas Law:  </a:t>
            </a:r>
            <a:r>
              <a:rPr lang="en-US" dirty="0" smtClean="0"/>
              <a:t>P</a:t>
            </a:r>
            <a:r>
              <a:rPr lang="en-US" b="1" dirty="0" smtClean="0"/>
              <a:t>V </a:t>
            </a:r>
            <a:r>
              <a:rPr lang="en-US" b="1" dirty="0"/>
              <a:t>= </a:t>
            </a:r>
            <a:r>
              <a:rPr lang="en-US" b="1" dirty="0" err="1"/>
              <a:t>nRT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where 	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P </a:t>
            </a:r>
            <a:r>
              <a:rPr lang="en-US" dirty="0"/>
              <a:t>= pressure (</a:t>
            </a:r>
            <a:r>
              <a:rPr lang="en-US" dirty="0" err="1"/>
              <a:t>kPa</a:t>
            </a:r>
            <a:r>
              <a:rPr lang="en-US" dirty="0"/>
              <a:t>, kilopascals)</a:t>
            </a:r>
            <a:br>
              <a:rPr lang="en-US" dirty="0"/>
            </a:br>
            <a:r>
              <a:rPr lang="en-US" dirty="0"/>
              <a:t>  	V = volume (L, liters)</a:t>
            </a:r>
            <a:br>
              <a:rPr lang="en-US" dirty="0"/>
            </a:br>
            <a:r>
              <a:rPr lang="en-US" dirty="0"/>
              <a:t>  	n = moles of gas</a:t>
            </a:r>
            <a:br>
              <a:rPr lang="en-US" dirty="0"/>
            </a:br>
            <a:r>
              <a:rPr lang="en-US" dirty="0"/>
              <a:t>  	T = temperature (K, Kelvin)</a:t>
            </a:r>
            <a:br>
              <a:rPr lang="en-US" dirty="0"/>
            </a:br>
            <a:r>
              <a:rPr lang="en-US" dirty="0"/>
              <a:t>  	R = gas constant = 8.314 </a:t>
            </a:r>
            <a:r>
              <a:rPr lang="en-US" dirty="0" smtClean="0"/>
              <a:t>L </a:t>
            </a:r>
            <a:r>
              <a:rPr lang="en-US" dirty="0" err="1" smtClean="0"/>
              <a:t>kPa</a:t>
            </a:r>
            <a:r>
              <a:rPr lang="en-US" dirty="0" smtClean="0"/>
              <a:t> K</a:t>
            </a:r>
            <a:r>
              <a:rPr lang="en-US" baseline="30000" dirty="0" smtClean="0"/>
              <a:t>-1 </a:t>
            </a:r>
            <a:r>
              <a:rPr lang="en-US" dirty="0"/>
              <a:t>mol</a:t>
            </a:r>
            <a:r>
              <a:rPr lang="en-US" baseline="30000" dirty="0"/>
              <a:t>-1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attiisaacs.files.wordpress.com/2011/12/air-composition-pie-chart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28600"/>
            <a:ext cx="7933494" cy="62988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Partial Pressure of Gases</a:t>
            </a:r>
            <a:endParaRPr lang="en-US" dirty="0"/>
          </a:p>
        </p:txBody>
      </p:sp>
      <p:sp>
        <p:nvSpPr>
          <p:cNvPr id="16386" name="AutoShape 2" descr="http://ch301.cm.utexas.edu/svg/partial-pressures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8" name="AutoShape 4" descr="http://ch301.cm.utexas.edu/svg/partial-pressures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AutoShape 6" descr="http://ch301.cm.utexas.edu/svg/partial-pressures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8071" y="1397636"/>
            <a:ext cx="6616729" cy="4841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2743200"/>
          </a:xfrm>
        </p:spPr>
        <p:txBody>
          <a:bodyPr>
            <a:normAutofit/>
          </a:bodyPr>
          <a:lstStyle/>
          <a:p>
            <a:r>
              <a:rPr lang="en-US" dirty="0" smtClean="0"/>
              <a:t>Dalton’s Law of Partial Pressures</a:t>
            </a:r>
            <a:br>
              <a:rPr lang="en-US" dirty="0" smtClean="0"/>
            </a:br>
            <a:r>
              <a:rPr lang="en-US" dirty="0" smtClean="0"/>
              <a:t>P</a:t>
            </a:r>
            <a:r>
              <a:rPr lang="en-US" sz="3000" dirty="0" smtClean="0"/>
              <a:t>T</a:t>
            </a:r>
            <a:r>
              <a:rPr lang="en-US" dirty="0" smtClean="0"/>
              <a:t> = P</a:t>
            </a:r>
            <a:r>
              <a:rPr lang="en-US" sz="3000" dirty="0" smtClean="0"/>
              <a:t>1</a:t>
            </a:r>
            <a:r>
              <a:rPr lang="en-US" dirty="0" smtClean="0"/>
              <a:t> + P</a:t>
            </a:r>
            <a:r>
              <a:rPr lang="en-US" sz="3000" dirty="0" smtClean="0"/>
              <a:t>2</a:t>
            </a:r>
            <a:r>
              <a:rPr lang="en-US" dirty="0" smtClean="0"/>
              <a:t> + P</a:t>
            </a:r>
            <a:r>
              <a:rPr lang="en-US" sz="3000" dirty="0" smtClean="0"/>
              <a:t>3</a:t>
            </a:r>
            <a:r>
              <a:rPr lang="en-US" dirty="0" smtClean="0"/>
              <a:t> + …</a:t>
            </a:r>
            <a:br>
              <a:rPr lang="en-US" dirty="0" smtClean="0"/>
            </a:br>
            <a:r>
              <a:rPr lang="en-US" sz="3300" dirty="0" smtClean="0"/>
              <a:t>The total pressure in a mixture of gases is the sum of the partial pressures of each gas</a:t>
            </a: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6971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400" dirty="0" smtClean="0"/>
              <a:t>For dry air:</a:t>
            </a:r>
          </a:p>
          <a:p>
            <a:pPr>
              <a:buNone/>
            </a:pPr>
            <a:r>
              <a:rPr lang="en-US" sz="4400" dirty="0" err="1" smtClean="0"/>
              <a:t>P</a:t>
            </a:r>
            <a:r>
              <a:rPr lang="en-US" dirty="0" err="1" smtClean="0"/>
              <a:t>atm</a:t>
            </a:r>
            <a:r>
              <a:rPr lang="en-US" dirty="0" smtClean="0"/>
              <a:t> = </a:t>
            </a:r>
            <a:r>
              <a:rPr lang="en-US" sz="4400" dirty="0" smtClean="0"/>
              <a:t>P</a:t>
            </a:r>
            <a:r>
              <a:rPr lang="en-US" dirty="0" smtClean="0"/>
              <a:t>N</a:t>
            </a:r>
            <a:r>
              <a:rPr lang="en-US" sz="2400" dirty="0" smtClean="0"/>
              <a:t>2</a:t>
            </a:r>
            <a:r>
              <a:rPr lang="en-US" dirty="0" smtClean="0"/>
              <a:t> + </a:t>
            </a:r>
            <a:r>
              <a:rPr lang="en-US" sz="4400" dirty="0" smtClean="0"/>
              <a:t>P</a:t>
            </a:r>
            <a:r>
              <a:rPr lang="en-US" dirty="0" smtClean="0"/>
              <a:t>O</a:t>
            </a:r>
            <a:r>
              <a:rPr lang="en-US" sz="2400" dirty="0" smtClean="0"/>
              <a:t>2</a:t>
            </a:r>
            <a:r>
              <a:rPr lang="en-US" dirty="0" smtClean="0"/>
              <a:t> + </a:t>
            </a:r>
            <a:r>
              <a:rPr lang="en-US" sz="4400" dirty="0" err="1" smtClean="0"/>
              <a:t>P</a:t>
            </a:r>
            <a:r>
              <a:rPr lang="en-US" dirty="0" err="1" smtClean="0"/>
              <a:t>Ar</a:t>
            </a:r>
            <a:r>
              <a:rPr lang="en-US" dirty="0" smtClean="0"/>
              <a:t> + </a:t>
            </a:r>
            <a:r>
              <a:rPr lang="en-US" sz="4400" dirty="0" smtClean="0"/>
              <a:t>P</a:t>
            </a:r>
            <a:r>
              <a:rPr lang="en-US" dirty="0" smtClean="0"/>
              <a:t>other</a:t>
            </a:r>
          </a:p>
          <a:p>
            <a:pPr>
              <a:buNone/>
            </a:pPr>
            <a:r>
              <a:rPr lang="en-US" dirty="0" smtClean="0"/>
              <a:t>1atm = 0.78 + 0.209 + 0.009 + 0.002</a:t>
            </a:r>
          </a:p>
          <a:p>
            <a:pPr>
              <a:buNone/>
            </a:pPr>
            <a:r>
              <a:rPr lang="en-US" dirty="0" smtClean="0"/>
              <a:t>101.3 </a:t>
            </a:r>
            <a:r>
              <a:rPr lang="en-US" dirty="0" err="1" smtClean="0"/>
              <a:t>kpa</a:t>
            </a:r>
            <a:r>
              <a:rPr lang="en-US" dirty="0" smtClean="0"/>
              <a:t> = 79.0 + 21.2 + .9 + .2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about Vapor Pressure of Water (</a:t>
            </a:r>
            <a:r>
              <a:rPr lang="en-US" sz="4900" dirty="0" smtClean="0"/>
              <a:t>P</a:t>
            </a:r>
            <a:r>
              <a:rPr lang="en-US" sz="4000" dirty="0" smtClean="0"/>
              <a:t>H2O</a:t>
            </a:r>
            <a:r>
              <a:rPr lang="en-US" dirty="0" smtClean="0"/>
              <a:t>)?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10668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   Yes, the vapor coming off a liquid has a partial pressure too.  This increases with temperature.</a:t>
            </a:r>
            <a:endParaRPr lang="en-US" dirty="0"/>
          </a:p>
        </p:txBody>
      </p:sp>
      <p:pic>
        <p:nvPicPr>
          <p:cNvPr id="4" name="Picture 3" descr="http://boomeria.org/chemlectures/textass2/table18-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514600"/>
            <a:ext cx="8077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828800"/>
            <a:ext cx="7543800" cy="35814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4000" dirty="0" smtClean="0"/>
              <a:t>1. Measure mass of butane (g)</a:t>
            </a:r>
          </a:p>
          <a:p>
            <a:pPr marL="514350" indent="-514350">
              <a:buNone/>
            </a:pPr>
            <a:r>
              <a:rPr lang="en-US" sz="4000" dirty="0" smtClean="0"/>
              <a:t>2. Determine moles of butane</a:t>
            </a:r>
          </a:p>
          <a:p>
            <a:pPr marL="514350" indent="-514350">
              <a:buNone/>
            </a:pPr>
            <a:r>
              <a:rPr lang="en-US" sz="4000" dirty="0" smtClean="0"/>
              <a:t>3. Calculate molar mass (g/mol)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 Mass of Butane</a:t>
            </a:r>
            <a:endParaRPr lang="en-US" dirty="0"/>
          </a:p>
        </p:txBody>
      </p:sp>
      <p:pic>
        <p:nvPicPr>
          <p:cNvPr id="18436" name="Picture 4" descr="https://encrypted-tbn1.gstatic.com/images?q=tbn:ANd9GcSJ5mabsEve1aOvgCaE45HOKYGwKfl7atkfnDfPcowemLwovFO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0"/>
            <a:ext cx="2028825" cy="2105026"/>
          </a:xfrm>
          <a:prstGeom prst="rect">
            <a:avLst/>
          </a:prstGeom>
          <a:noFill/>
        </p:spPr>
      </p:pic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1828800"/>
            <a:ext cx="4733192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4" descr="https://encrypted-tbn1.gstatic.com/images?q=tbn:ANd9GcSJ5mabsEve1aOvgCaE45HOKYGwKfl7atkfnDfPcowemLwovFO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2286000"/>
            <a:ext cx="2028825" cy="210502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04800" y="4572000"/>
            <a:ext cx="167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Mass of lighter </a:t>
            </a:r>
            <a:r>
              <a:rPr lang="en-US" b="1" dirty="0" smtClean="0"/>
              <a:t>before</a:t>
            </a:r>
            <a:r>
              <a:rPr lang="en-US" dirty="0" smtClean="0"/>
              <a:t> releasing gas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110412" y="4724400"/>
            <a:ext cx="167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Mass of lighter </a:t>
            </a:r>
            <a:r>
              <a:rPr lang="en-US" b="1" dirty="0" smtClean="0"/>
              <a:t>after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releasing gas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Determine Moles of Butane</a:t>
            </a:r>
            <a:endParaRPr lang="en-US" dirty="0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371600"/>
            <a:ext cx="5257800" cy="2962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838200" y="4495800"/>
            <a:ext cx="762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Part A. </a:t>
            </a:r>
            <a:r>
              <a:rPr lang="en-US" sz="3000" b="1" dirty="0" smtClean="0"/>
              <a:t>Measure the volume </a:t>
            </a:r>
            <a:r>
              <a:rPr lang="en-US" sz="3000" dirty="0" smtClean="0"/>
              <a:t>of butane collected in the graduated cylinder = V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269</Words>
  <Application>Microsoft Office PowerPoint</Application>
  <PresentationFormat>On-screen Show (4:3)</PresentationFormat>
  <Paragraphs>38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Determining the Molar Mass of Butane Using the Ideal Gas Law</vt:lpstr>
      <vt:lpstr>What is an Ideal Gas?</vt:lpstr>
      <vt:lpstr>PowerPoint Presentation</vt:lpstr>
      <vt:lpstr>Partial Pressure of Gases</vt:lpstr>
      <vt:lpstr>Dalton’s Law of Partial Pressures PT = P1 + P2 + P3 + … The total pressure in a mixture of gases is the sum of the partial pressures of each gas</vt:lpstr>
      <vt:lpstr>What about Vapor Pressure of Water (PH2O)?</vt:lpstr>
      <vt:lpstr>Experimental Approach</vt:lpstr>
      <vt:lpstr>Measure Mass of Butane</vt:lpstr>
      <vt:lpstr>Determine Moles of Butane</vt:lpstr>
      <vt:lpstr>PowerPoint Presentation</vt:lpstr>
      <vt:lpstr>PowerPoint Presentation</vt:lpstr>
      <vt:lpstr>Calculate Molar Mass of Butane</vt:lpstr>
    </vt:vector>
  </TitlesOfParts>
  <Company>Milwaukee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Determining the Molar Mass of Butane Using the Ideal Gas Law</dc:title>
  <dc:creator>Dan</dc:creator>
  <cp:lastModifiedBy>MPS</cp:lastModifiedBy>
  <cp:revision>17</cp:revision>
  <dcterms:created xsi:type="dcterms:W3CDTF">2014-05-07T03:04:09Z</dcterms:created>
  <dcterms:modified xsi:type="dcterms:W3CDTF">2014-05-07T12:42:22Z</dcterms:modified>
</cp:coreProperties>
</file>