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48"/>
  </p:notesMasterIdLst>
  <p:handoutMasterIdLst>
    <p:handoutMasterId r:id="rId49"/>
  </p:handoutMasterIdLst>
  <p:sldIdLst>
    <p:sldId id="256" r:id="rId5"/>
    <p:sldId id="276" r:id="rId6"/>
    <p:sldId id="260" r:id="rId7"/>
    <p:sldId id="261" r:id="rId8"/>
    <p:sldId id="279" r:id="rId9"/>
    <p:sldId id="274" r:id="rId10"/>
    <p:sldId id="280" r:id="rId11"/>
    <p:sldId id="278" r:id="rId12"/>
    <p:sldId id="281" r:id="rId13"/>
    <p:sldId id="292" r:id="rId14"/>
    <p:sldId id="288" r:id="rId15"/>
    <p:sldId id="293" r:id="rId16"/>
    <p:sldId id="290" r:id="rId17"/>
    <p:sldId id="294" r:id="rId18"/>
    <p:sldId id="325" r:id="rId19"/>
    <p:sldId id="289" r:id="rId20"/>
    <p:sldId id="311" r:id="rId21"/>
    <p:sldId id="327" r:id="rId22"/>
    <p:sldId id="312" r:id="rId23"/>
    <p:sldId id="314" r:id="rId24"/>
    <p:sldId id="324" r:id="rId25"/>
    <p:sldId id="315" r:id="rId26"/>
    <p:sldId id="316" r:id="rId27"/>
    <p:sldId id="317" r:id="rId28"/>
    <p:sldId id="296" r:id="rId29"/>
    <p:sldId id="295" r:id="rId30"/>
    <p:sldId id="297" r:id="rId31"/>
    <p:sldId id="300" r:id="rId32"/>
    <p:sldId id="323" r:id="rId33"/>
    <p:sldId id="301" r:id="rId34"/>
    <p:sldId id="298" r:id="rId35"/>
    <p:sldId id="304" r:id="rId36"/>
    <p:sldId id="309" r:id="rId37"/>
    <p:sldId id="319" r:id="rId38"/>
    <p:sldId id="320" r:id="rId39"/>
    <p:sldId id="321" r:id="rId40"/>
    <p:sldId id="322" r:id="rId41"/>
    <p:sldId id="302" r:id="rId42"/>
    <p:sldId id="305" r:id="rId43"/>
    <p:sldId id="308" r:id="rId44"/>
    <p:sldId id="310" r:id="rId45"/>
    <p:sldId id="306" r:id="rId46"/>
    <p:sldId id="307" r:id="rId4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74" y="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1E1409-B4D1-4074-90A1-337E7AFD5784}">
      <dgm:prSet phldrT="[Text]"/>
      <dgm:spPr/>
      <dgm:t>
        <a:bodyPr/>
        <a:lstStyle/>
        <a:p>
          <a:pPr algn="ctr"/>
          <a:r>
            <a:rPr lang="en-US" dirty="0" smtClean="0"/>
            <a:t>E-mail</a:t>
          </a:r>
        </a:p>
        <a:p>
          <a:pPr algn="ctr"/>
          <a:r>
            <a:rPr lang="en-US" dirty="0" smtClean="0"/>
            <a:t>wexlerd1@milwaukee.k12.wi.us</a:t>
          </a:r>
        </a:p>
        <a:p>
          <a:pPr algn="l"/>
          <a:r>
            <a:rPr lang="en-US" dirty="0" smtClean="0"/>
            <a:t>wexlerd1@gmail.com</a:t>
          </a:r>
          <a:endParaRPr lang="en-US" dirty="0"/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en-US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en-US"/>
        </a:p>
      </dgm:t>
    </dgm:pt>
    <dgm:pt modelId="{13EF7743-F837-4C14-ABD5-BECC83A95EAC}">
      <dgm:prSet phldrT="[Text]"/>
      <dgm:spPr/>
      <dgm:t>
        <a:bodyPr/>
        <a:lstStyle/>
        <a:p>
          <a:r>
            <a:rPr lang="en-US" dirty="0" smtClean="0"/>
            <a:t>Cell phone</a:t>
          </a:r>
        </a:p>
        <a:p>
          <a:r>
            <a:rPr lang="en-US" dirty="0" smtClean="0"/>
            <a:t>414-731-9631 (text)</a:t>
          </a:r>
          <a:endParaRPr lang="en-US" dirty="0"/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en-US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en-US"/>
        </a:p>
      </dgm:t>
    </dgm:pt>
    <dgm:pt modelId="{5D68DDC3-675B-4FA3-BF42-6CEC3951F4B2}">
      <dgm:prSet phldrT="[Text]"/>
      <dgm:spPr/>
      <dgm:t>
        <a:bodyPr/>
        <a:lstStyle/>
        <a:p>
          <a:r>
            <a:rPr lang="en-US" dirty="0" smtClean="0"/>
            <a:t>Office </a:t>
          </a:r>
          <a:r>
            <a:rPr lang="en-US" dirty="0" smtClean="0"/>
            <a:t>Hours</a:t>
          </a:r>
          <a:endParaRPr lang="en-US" dirty="0" smtClean="0"/>
        </a:p>
        <a:p>
          <a:r>
            <a:rPr lang="en-US" dirty="0" smtClean="0"/>
            <a:t>Tue/Thu 2:45-3:30</a:t>
          </a:r>
          <a:endParaRPr lang="en-US" dirty="0"/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en-US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en-US"/>
        </a:p>
      </dgm:t>
    </dgm:pt>
    <dgm:pt modelId="{BD6099BC-12AC-4D40-A8D4-95F72DBC6085}">
      <dgm:prSet phldrT="[Text]"/>
      <dgm:spPr/>
      <dgm:t>
        <a:bodyPr/>
        <a:lstStyle/>
        <a:p>
          <a:r>
            <a:rPr lang="en-US" dirty="0" smtClean="0"/>
            <a:t>Instructor web page</a:t>
          </a:r>
        </a:p>
        <a:p>
          <a:r>
            <a:rPr lang="en-US" dirty="0" smtClean="0"/>
            <a:t>drwexler.weebly.com</a:t>
          </a:r>
          <a:endParaRPr lang="en-US" dirty="0"/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en-US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en-US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395514-DBA0-4CED-89BE-7504CBC7A432}" type="pres">
      <dgm:prSet presAssocID="{7D1E1409-B4D1-4074-90A1-337E7AFD5784}" presName="node" presStyleLbl="node1" presStyleIdx="0" presStyleCnt="4" custScaleX="123001" custLinFactNeighborX="-12380" custLinFactNeighborY="14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 custLinFactNeighborX="-11788" custLinFactNeighborY="20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#1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#1"/>
    <dgm:cxn modelId="{0DEFCAA4-891D-42B4-BAC4-E19A39778418}" type="presOf" srcId="{5D68DDC3-675B-4FA3-BF42-6CEC3951F4B2}" destId="{C2764FD5-F4FD-48B7-AC49-58329BEF3D17}" srcOrd="0" destOrd="0" presId="urn:microsoft.com/office/officeart/2005/8/layout/default#1"/>
    <dgm:cxn modelId="{FFC89062-5E62-495C-8D02-15A93A33AD9B}" type="presOf" srcId="{7D1E1409-B4D1-4074-90A1-337E7AFD5784}" destId="{12395514-DBA0-4CED-89BE-7504CBC7A432}" srcOrd="0" destOrd="0" presId="urn:microsoft.com/office/officeart/2005/8/layout/default#1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#1"/>
    <dgm:cxn modelId="{E08EED04-F774-4F97-861B-B6DA61ED375B}" type="presParOf" srcId="{D822D75A-238A-426D-A9D3-A664472FE3B0}" destId="{12395514-DBA0-4CED-89BE-7504CBC7A432}" srcOrd="0" destOrd="0" presId="urn:microsoft.com/office/officeart/2005/8/layout/default#1"/>
    <dgm:cxn modelId="{FB61E03D-CE67-457D-84D3-1EB2F766BAB0}" type="presParOf" srcId="{D822D75A-238A-426D-A9D3-A664472FE3B0}" destId="{9D32A82B-4674-4EDF-9D7F-64365CA69702}" srcOrd="1" destOrd="0" presId="urn:microsoft.com/office/officeart/2005/8/layout/default#1"/>
    <dgm:cxn modelId="{CEA04D50-5F9E-43F2-A97F-C1ECD8DC1020}" type="presParOf" srcId="{D822D75A-238A-426D-A9D3-A664472FE3B0}" destId="{CA859311-5D60-4C23-8215-E2A3B961A589}" srcOrd="2" destOrd="0" presId="urn:microsoft.com/office/officeart/2005/8/layout/default#1"/>
    <dgm:cxn modelId="{D74AC982-FF2A-46C4-AE37-CE41D3B964F0}" type="presParOf" srcId="{D822D75A-238A-426D-A9D3-A664472FE3B0}" destId="{F40EDF61-C988-4772-90F2-66FCA11242B4}" srcOrd="3" destOrd="0" presId="urn:microsoft.com/office/officeart/2005/8/layout/default#1"/>
    <dgm:cxn modelId="{9738C7B0-CDFD-4F05-97B7-3A0234D6222B}" type="presParOf" srcId="{D822D75A-238A-426D-A9D3-A664472FE3B0}" destId="{C2764FD5-F4FD-48B7-AC49-58329BEF3D17}" srcOrd="4" destOrd="0" presId="urn:microsoft.com/office/officeart/2005/8/layout/default#1"/>
    <dgm:cxn modelId="{4158E3E8-5049-43C7-B385-85213C95AC29}" type="presParOf" srcId="{D822D75A-238A-426D-A9D3-A664472FE3B0}" destId="{0AE324CE-8FE6-473B-B8C0-21927AF23F67}" srcOrd="5" destOrd="0" presId="urn:microsoft.com/office/officeart/2005/8/layout/default#1"/>
    <dgm:cxn modelId="{662FDD08-8F3E-4444-AB73-919659FE94A9}" type="presParOf" srcId="{D822D75A-238A-426D-A9D3-A664472FE3B0}" destId="{5429D04B-D3BC-42D0-B5D3-4A45E3106E19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F46C7D-8C5B-44B8-885B-72B553DFBDED}">
      <dgm:prSet phldrT="[Text]"/>
      <dgm:spPr/>
      <dgm:t>
        <a:bodyPr/>
        <a:lstStyle/>
        <a:p>
          <a:r>
            <a:rPr lang="en-US" dirty="0" smtClean="0"/>
            <a:t>Readings</a:t>
          </a:r>
          <a:endParaRPr lang="en-US" dirty="0"/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en-US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en-US"/>
        </a:p>
      </dgm:t>
    </dgm:pt>
    <dgm:pt modelId="{9804C411-831F-4DA6-8B1B-9C583352CE3D}">
      <dgm:prSet phldrT="[Text]" custT="1"/>
      <dgm:spPr/>
      <dgm:t>
        <a:bodyPr/>
        <a:lstStyle/>
        <a:p>
          <a:r>
            <a:rPr lang="en-US" sz="2200" dirty="0" err="1" smtClean="0">
              <a:solidFill>
                <a:srgbClr val="002060"/>
              </a:solidFill>
            </a:rPr>
            <a:t>Textbook:Glencoe</a:t>
          </a:r>
          <a:r>
            <a:rPr lang="en-US" sz="2200" dirty="0" smtClean="0">
              <a:solidFill>
                <a:srgbClr val="002060"/>
              </a:solidFill>
            </a:rPr>
            <a:t>, Chemistry: Matter and Change</a:t>
          </a:r>
          <a:br>
            <a:rPr lang="en-US" sz="2200" dirty="0" smtClean="0">
              <a:solidFill>
                <a:srgbClr val="002060"/>
              </a:solidFill>
            </a:rPr>
          </a:br>
          <a:endParaRPr lang="en-US" sz="2200" dirty="0">
            <a:solidFill>
              <a:srgbClr val="002060"/>
            </a:solidFill>
          </a:endParaRP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en-US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en-US"/>
        </a:p>
      </dgm:t>
    </dgm:pt>
    <dgm:pt modelId="{09A103DB-070E-45E2-85EE-FB5E3CD7CAD5}">
      <dgm:prSet phldrT="[Text]" custT="1"/>
      <dgm:spPr/>
      <dgm:t>
        <a:bodyPr/>
        <a:lstStyle/>
        <a:p>
          <a:r>
            <a:rPr lang="en-US" sz="2200" dirty="0" smtClean="0">
              <a:solidFill>
                <a:srgbClr val="002060"/>
              </a:solidFill>
            </a:rPr>
            <a:t>On-line News Features</a:t>
          </a:r>
          <a:br>
            <a:rPr lang="en-US" sz="2200" dirty="0" smtClean="0">
              <a:solidFill>
                <a:srgbClr val="002060"/>
              </a:solidFill>
            </a:rPr>
          </a:br>
          <a:endParaRPr lang="en-US" sz="2200" dirty="0">
            <a:solidFill>
              <a:srgbClr val="002060"/>
            </a:solidFill>
          </a:endParaRP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en-US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en-US"/>
        </a:p>
      </dgm:t>
    </dgm:pt>
    <dgm:pt modelId="{AB81C759-98AF-444D-BABC-17F825693088}">
      <dgm:prSet phldrT="[Text]" custT="1"/>
      <dgm:spPr/>
      <dgm:t>
        <a:bodyPr/>
        <a:lstStyle/>
        <a:p>
          <a:r>
            <a:rPr lang="en-US" sz="2200" dirty="0" smtClean="0">
              <a:solidFill>
                <a:srgbClr val="002060"/>
              </a:solidFill>
            </a:rPr>
            <a:t>Handouts</a:t>
          </a:r>
          <a:endParaRPr lang="en-US" sz="2200" dirty="0">
            <a:solidFill>
              <a:srgbClr val="002060"/>
            </a:solidFill>
          </a:endParaRP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en-US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en-US"/>
        </a:p>
      </dgm:t>
    </dgm:pt>
    <dgm:pt modelId="{A0D74DAD-FD6C-443E-B33B-974AFC86069D}">
      <dgm:prSet phldrT="[Text]" custT="1"/>
      <dgm:spPr/>
      <dgm:t>
        <a:bodyPr/>
        <a:lstStyle/>
        <a:p>
          <a:r>
            <a:rPr lang="en-US" sz="2200" dirty="0" smtClean="0">
              <a:solidFill>
                <a:srgbClr val="002060"/>
              </a:solidFill>
            </a:rPr>
            <a:t>On-line Chemistry Textbook: http://www.glencoe.com/sec/science/chemistry/mc/index.html</a:t>
          </a:r>
          <a:br>
            <a:rPr lang="en-US" sz="2200" dirty="0" smtClean="0">
              <a:solidFill>
                <a:srgbClr val="002060"/>
              </a:solidFill>
            </a:rPr>
          </a:br>
          <a:r>
            <a:rPr lang="en-US" sz="2200" dirty="0" smtClean="0">
              <a:solidFill>
                <a:srgbClr val="002060"/>
              </a:solidFill>
            </a:rPr>
            <a:t>	- Click on online student edition “full version”</a:t>
          </a:r>
          <a:br>
            <a:rPr lang="en-US" sz="2200" dirty="0" smtClean="0">
              <a:solidFill>
                <a:srgbClr val="002060"/>
              </a:solidFill>
            </a:rPr>
          </a:br>
          <a:r>
            <a:rPr lang="en-US" sz="2200" dirty="0" smtClean="0">
              <a:solidFill>
                <a:srgbClr val="002060"/>
              </a:solidFill>
            </a:rPr>
            <a:t>	- User name: CM&amp;C</a:t>
          </a:r>
          <a:br>
            <a:rPr lang="en-US" sz="2200" dirty="0" smtClean="0">
              <a:solidFill>
                <a:srgbClr val="002060"/>
              </a:solidFill>
            </a:rPr>
          </a:br>
          <a:r>
            <a:rPr lang="en-US" sz="2200" dirty="0" smtClean="0">
              <a:solidFill>
                <a:srgbClr val="002060"/>
              </a:solidFill>
            </a:rPr>
            <a:t>	- Password: bRanuC7uvA</a:t>
          </a:r>
          <a:br>
            <a:rPr lang="en-US" sz="2200" dirty="0" smtClean="0">
              <a:solidFill>
                <a:srgbClr val="002060"/>
              </a:solidFill>
            </a:rPr>
          </a:br>
          <a:endParaRPr lang="en-US" sz="2200" dirty="0">
            <a:solidFill>
              <a:srgbClr val="002060"/>
            </a:solidFill>
          </a:endParaRPr>
        </a:p>
      </dgm:t>
    </dgm:pt>
    <dgm:pt modelId="{39A06477-6025-47D0-9C81-FA27972D1CCC}" type="parTrans" cxnId="{A57ECD09-0339-49B2-8119-E65428A1D2A4}">
      <dgm:prSet/>
      <dgm:spPr/>
      <dgm:t>
        <a:bodyPr/>
        <a:lstStyle/>
        <a:p>
          <a:endParaRPr lang="en-US"/>
        </a:p>
      </dgm:t>
    </dgm:pt>
    <dgm:pt modelId="{AA4F95A5-2004-4D22-BF69-BCB543A3AF9E}" type="sibTrans" cxnId="{A57ECD09-0339-49B2-8119-E65428A1D2A4}">
      <dgm:prSet/>
      <dgm:spPr/>
      <dgm:t>
        <a:bodyPr/>
        <a:lstStyle/>
        <a:p>
          <a:endParaRPr lang="en-US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1" custScaleX="84914" custLinFactNeighborX="-4022" custLinFactNeighborY="1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1" custScaleX="107790" custScaleY="1040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9A399F-3D4F-4259-9378-8FCFAF251026}" type="presOf" srcId="{A0D74DAD-FD6C-443E-B33B-974AFC86069D}" destId="{18E925CD-DA96-4108-9F23-AE05A8DA6274}" srcOrd="0" destOrd="1" presId="urn:microsoft.com/office/officeart/2005/8/layout/vList5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75E7831D-2118-497B-94B4-520ECC95FBF1}" type="presOf" srcId="{9804C411-831F-4DA6-8B1B-9C583352CE3D}" destId="{18E925CD-DA96-4108-9F23-AE05A8DA6274}" srcOrd="0" destOrd="0" presId="urn:microsoft.com/office/officeart/2005/8/layout/vList5"/>
    <dgm:cxn modelId="{A57ECD09-0339-49B2-8119-E65428A1D2A4}" srcId="{75F46C7D-8C5B-44B8-885B-72B553DFBDED}" destId="{A0D74DAD-FD6C-443E-B33B-974AFC86069D}" srcOrd="1" destOrd="0" parTransId="{39A06477-6025-47D0-9C81-FA27972D1CCC}" sibTransId="{AA4F95A5-2004-4D22-BF69-BCB543A3AF9E}"/>
    <dgm:cxn modelId="{D3D06886-1876-4D5E-A521-88EE46034ACB}" type="presOf" srcId="{AB81C759-98AF-444D-BABC-17F825693088}" destId="{18E925CD-DA96-4108-9F23-AE05A8DA6274}" srcOrd="0" destOrd="3" presId="urn:microsoft.com/office/officeart/2005/8/layout/vList5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CEEDE80F-130B-4C6E-AD38-025CE76D9B3E}" type="presOf" srcId="{75F46C7D-8C5B-44B8-885B-72B553DFBDED}" destId="{08C77654-8D82-4852-ACC6-B961A709AAE1}" srcOrd="0" destOrd="0" presId="urn:microsoft.com/office/officeart/2005/8/layout/vList5"/>
    <dgm:cxn modelId="{7A5C8715-39FE-420C-94E3-D9BCA8A56605}" type="presOf" srcId="{09A103DB-070E-45E2-85EE-FB5E3CD7CAD5}" destId="{18E925CD-DA96-4108-9F23-AE05A8DA6274}" srcOrd="0" destOrd="2" presId="urn:microsoft.com/office/officeart/2005/8/layout/vList5"/>
    <dgm:cxn modelId="{708070A3-3C62-4E65-8D05-FD0A51884907}" type="presOf" srcId="{A2397643-8125-4F1C-A372-ECF3E023D390}" destId="{C8B29964-6444-42B7-95B2-6A5BCADA3A67}" srcOrd="0" destOrd="0" presId="urn:microsoft.com/office/officeart/2005/8/layout/vList5"/>
    <dgm:cxn modelId="{AA46258A-3121-49B2-8DD6-228D1CAC68E0}" type="presParOf" srcId="{C8B29964-6444-42B7-95B2-6A5BCADA3A67}" destId="{AECE52BE-5516-4AC0-B433-E8A97E5A6959}" srcOrd="0" destOrd="0" presId="urn:microsoft.com/office/officeart/2005/8/layout/vList5"/>
    <dgm:cxn modelId="{65415841-5AC6-441A-A55A-A77437EAD24D}" type="presParOf" srcId="{AECE52BE-5516-4AC0-B433-E8A97E5A6959}" destId="{08C77654-8D82-4852-ACC6-B961A709AAE1}" srcOrd="0" destOrd="0" presId="urn:microsoft.com/office/officeart/2005/8/layout/vList5"/>
    <dgm:cxn modelId="{024DA44C-6B68-4101-B61A-1CC2BC959C80}" type="presParOf" srcId="{AECE52BE-5516-4AC0-B433-E8A97E5A6959}" destId="{18E925CD-DA96-4108-9F23-AE05A8DA62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09627D-7E88-4601-93C1-4E2BFE4319F2}">
      <dgm:prSet phldrT="[Text]"/>
      <dgm:spPr/>
      <dgm:t>
        <a:bodyPr/>
        <a:lstStyle/>
        <a:p>
          <a:r>
            <a:rPr lang="en-US" dirty="0" smtClean="0"/>
            <a:t>Required</a:t>
          </a:r>
        </a:p>
        <a:p>
          <a:r>
            <a:rPr lang="en-US" dirty="0" smtClean="0"/>
            <a:t>Supplies</a:t>
          </a:r>
        </a:p>
        <a:p>
          <a:r>
            <a:rPr lang="en-US" dirty="0" smtClean="0"/>
            <a:t>Daily</a:t>
          </a:r>
          <a:endParaRPr lang="en-US" dirty="0"/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en-US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en-US"/>
        </a:p>
      </dgm:t>
    </dgm:pt>
    <dgm:pt modelId="{4E8F3B2F-F18D-4487-BD67-41CFB087905E}">
      <dgm:prSet phldrT="[Text]" custT="1"/>
      <dgm:spPr/>
      <dgm:t>
        <a:bodyPr/>
        <a:lstStyle/>
        <a:p>
          <a:pPr marL="228600" indent="0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200" dirty="0" smtClean="0"/>
            <a:t>Chemistry Notebook</a:t>
          </a:r>
          <a:endParaRPr lang="en-US" sz="3200" dirty="0"/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en-US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en-US"/>
        </a:p>
      </dgm:t>
    </dgm:pt>
    <dgm:pt modelId="{D06C39EA-88FF-491A-A601-2B59DC71888A}">
      <dgm:prSet phldrT="[Text]" custT="1"/>
      <dgm:spPr/>
      <dgm:t>
        <a:bodyPr/>
        <a:lstStyle/>
        <a:p>
          <a:pPr marL="228600" indent="0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200" dirty="0" smtClean="0"/>
            <a:t>Calculator</a:t>
          </a:r>
          <a:endParaRPr lang="en-US" sz="3200" dirty="0"/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en-US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en-US"/>
        </a:p>
      </dgm:t>
    </dgm:pt>
    <dgm:pt modelId="{D31CE76B-308D-4954-B684-F18FA7BB0C45}">
      <dgm:prSet phldrT="[Text]" custT="1"/>
      <dgm:spPr/>
      <dgm:t>
        <a:bodyPr/>
        <a:lstStyle/>
        <a:p>
          <a:pPr marL="228600" indent="0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200" dirty="0" smtClean="0"/>
            <a:t>Folder for Handouts</a:t>
          </a:r>
          <a:endParaRPr lang="en-US" sz="3200" dirty="0"/>
        </a:p>
      </dgm:t>
    </dgm:pt>
    <dgm:pt modelId="{A45AA104-55E8-46EA-9620-8F233A8A4ECA}" type="parTrans" cxnId="{07CBB2D8-6D24-4F46-AA05-C183A67554A9}">
      <dgm:prSet/>
      <dgm:spPr/>
      <dgm:t>
        <a:bodyPr/>
        <a:lstStyle/>
        <a:p>
          <a:endParaRPr lang="en-US"/>
        </a:p>
      </dgm:t>
    </dgm:pt>
    <dgm:pt modelId="{3E156A2E-BF72-4C97-B930-FA2880D43BA5}" type="sibTrans" cxnId="{07CBB2D8-6D24-4F46-AA05-C183A67554A9}">
      <dgm:prSet/>
      <dgm:spPr/>
      <dgm:t>
        <a:bodyPr/>
        <a:lstStyle/>
        <a:p>
          <a:endParaRPr lang="en-US"/>
        </a:p>
      </dgm:t>
    </dgm:pt>
    <dgm:pt modelId="{7B4CE9DC-86D8-4C38-BD24-BA6750599543}">
      <dgm:prSet phldrT="[Text]" custT="1"/>
      <dgm:spPr/>
      <dgm:t>
        <a:bodyPr/>
        <a:lstStyle/>
        <a:p>
          <a:pPr marL="228600" indent="0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200" dirty="0" smtClean="0"/>
            <a:t>Writing Utensils</a:t>
          </a:r>
          <a:endParaRPr lang="en-US" sz="3200" dirty="0"/>
        </a:p>
      </dgm:t>
    </dgm:pt>
    <dgm:pt modelId="{49853917-A4D4-413F-8CEE-9DC29B41010A}" type="parTrans" cxnId="{032C8D89-0391-482C-BEC6-E8884343F107}">
      <dgm:prSet/>
      <dgm:spPr/>
      <dgm:t>
        <a:bodyPr/>
        <a:lstStyle/>
        <a:p>
          <a:endParaRPr lang="en-US"/>
        </a:p>
      </dgm:t>
    </dgm:pt>
    <dgm:pt modelId="{278D3D9C-EBA0-4D6F-B912-339EFD0E0C8F}" type="sibTrans" cxnId="{032C8D89-0391-482C-BEC6-E8884343F107}">
      <dgm:prSet/>
      <dgm:spPr/>
      <dgm:t>
        <a:bodyPr/>
        <a:lstStyle/>
        <a:p>
          <a:endParaRPr lang="en-US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1A0F32-29A4-4932-A51C-FB9617C74728}" type="pres">
      <dgm:prSet presAssocID="{4F09627D-7E88-4601-93C1-4E2BFE4319F2}" presName="linNode" presStyleCnt="0"/>
      <dgm:spPr/>
    </dgm:pt>
    <dgm:pt modelId="{527AD157-6B62-4AA5-9183-8528232F8845}" type="pres">
      <dgm:prSet presAssocID="{4F09627D-7E88-4601-93C1-4E2BFE4319F2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B7A23-47BA-4AEE-A433-4D40379829A3}" type="pres">
      <dgm:prSet presAssocID="{4F09627D-7E88-4601-93C1-4E2BFE4319F2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5E96C3-226A-4C9B-A627-D6BDB51E1BF5}" srcId="{4F09627D-7E88-4601-93C1-4E2BFE4319F2}" destId="{4E8F3B2F-F18D-4487-BD67-41CFB087905E}" srcOrd="1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3571F853-BE9F-481C-A43B-0994725DE446}" type="presOf" srcId="{D06C39EA-88FF-491A-A601-2B59DC71888A}" destId="{3C9B7A23-47BA-4AEE-A433-4D40379829A3}" srcOrd="0" destOrd="0" presId="urn:microsoft.com/office/officeart/2005/8/layout/vList5"/>
    <dgm:cxn modelId="{032C8D89-0391-482C-BEC6-E8884343F107}" srcId="{4F09627D-7E88-4601-93C1-4E2BFE4319F2}" destId="{7B4CE9DC-86D8-4C38-BD24-BA6750599543}" srcOrd="3" destOrd="0" parTransId="{49853917-A4D4-413F-8CEE-9DC29B41010A}" sibTransId="{278D3D9C-EBA0-4D6F-B912-339EFD0E0C8F}"/>
    <dgm:cxn modelId="{D60935D2-ACE1-4973-80A9-0D6AB80D505B}" type="presOf" srcId="{7B4CE9DC-86D8-4C38-BD24-BA6750599543}" destId="{3C9B7A23-47BA-4AEE-A433-4D40379829A3}" srcOrd="0" destOrd="3" presId="urn:microsoft.com/office/officeart/2005/8/layout/vList5"/>
    <dgm:cxn modelId="{369CCAA4-9D5F-464A-87CE-77B2EF21F0B8}" srcId="{A2397643-8125-4F1C-A372-ECF3E023D390}" destId="{4F09627D-7E88-4601-93C1-4E2BFE4319F2}" srcOrd="0" destOrd="0" parTransId="{3827320A-3550-4AEA-B735-11B701042E5A}" sibTransId="{91466907-124C-4D4C-A391-76F7F2EEFEE7}"/>
    <dgm:cxn modelId="{6B9CCB09-FF68-4B6F-970B-C88A19B9B494}" type="presOf" srcId="{D31CE76B-308D-4954-B684-F18FA7BB0C45}" destId="{3C9B7A23-47BA-4AEE-A433-4D40379829A3}" srcOrd="0" destOrd="2" presId="urn:microsoft.com/office/officeart/2005/8/layout/vList5"/>
    <dgm:cxn modelId="{07CBB2D8-6D24-4F46-AA05-C183A67554A9}" srcId="{4F09627D-7E88-4601-93C1-4E2BFE4319F2}" destId="{D31CE76B-308D-4954-B684-F18FA7BB0C45}" srcOrd="2" destOrd="0" parTransId="{A45AA104-55E8-46EA-9620-8F233A8A4ECA}" sibTransId="{3E156A2E-BF72-4C97-B930-FA2880D43BA5}"/>
    <dgm:cxn modelId="{EFB832A9-65B8-4526-8088-AA3B7C598C89}" type="presOf" srcId="{4F09627D-7E88-4601-93C1-4E2BFE4319F2}" destId="{527AD157-6B62-4AA5-9183-8528232F8845}" srcOrd="0" destOrd="0" presId="urn:microsoft.com/office/officeart/2005/8/layout/vList5"/>
    <dgm:cxn modelId="{E7DC5BD6-9C13-45C1-A317-CF198414AEB7}" type="presOf" srcId="{4E8F3B2F-F18D-4487-BD67-41CFB087905E}" destId="{3C9B7A23-47BA-4AEE-A433-4D40379829A3}" srcOrd="0" destOrd="1" presId="urn:microsoft.com/office/officeart/2005/8/layout/vList5"/>
    <dgm:cxn modelId="{EDC53F28-0B7E-4F38-9990-5DF11B1A376D}" srcId="{4F09627D-7E88-4601-93C1-4E2BFE4319F2}" destId="{D06C39EA-88FF-491A-A601-2B59DC71888A}" srcOrd="0" destOrd="0" parTransId="{7BEB754B-C72A-4BD2-98F0-FCE6D62DC4CA}" sibTransId="{B5E39A68-3EC6-4CBC-95C8-E70580AF46E5}"/>
    <dgm:cxn modelId="{8B12F76C-E16F-454C-93E7-F83B575E33FF}" type="presParOf" srcId="{C8B29964-6444-42B7-95B2-6A5BCADA3A67}" destId="{0F1A0F32-29A4-4932-A51C-FB9617C74728}" srcOrd="0" destOrd="0" presId="urn:microsoft.com/office/officeart/2005/8/layout/vList5"/>
    <dgm:cxn modelId="{A12D4E3C-A6C3-46D8-AAF2-2ECAA5E69C06}" type="presParOf" srcId="{0F1A0F32-29A4-4932-A51C-FB9617C74728}" destId="{527AD157-6B62-4AA5-9183-8528232F8845}" srcOrd="0" destOrd="0" presId="urn:microsoft.com/office/officeart/2005/8/layout/vList5"/>
    <dgm:cxn modelId="{F84D93A9-24D9-4F83-ACDB-A24089F38CFE}" type="presParOf" srcId="{0F1A0F32-29A4-4932-A51C-FB9617C74728}" destId="{3C9B7A23-47BA-4AEE-A433-4D40379829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09627D-7E88-4601-93C1-4E2BFE4319F2}">
      <dgm:prSet phldrT="[Text]"/>
      <dgm:spPr/>
      <dgm:t>
        <a:bodyPr/>
        <a:lstStyle/>
        <a:p>
          <a:r>
            <a:rPr lang="en-US" dirty="0" smtClean="0"/>
            <a:t>Recommended</a:t>
          </a:r>
        </a:p>
        <a:p>
          <a:r>
            <a:rPr lang="en-US" dirty="0" smtClean="0"/>
            <a:t>Supplies</a:t>
          </a:r>
        </a:p>
        <a:p>
          <a:endParaRPr lang="en-US" dirty="0"/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en-US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en-US"/>
        </a:p>
      </dgm:t>
    </dgm:pt>
    <dgm:pt modelId="{D06C39EA-88FF-491A-A601-2B59DC71888A}">
      <dgm:prSet phldrT="[Text]" custT="1"/>
      <dgm:spPr/>
      <dgm:t>
        <a:bodyPr/>
        <a:lstStyle/>
        <a:p>
          <a:pPr marL="228600" indent="0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000" dirty="0" smtClean="0"/>
            <a:t>3-ring binder for notes and  </a:t>
          </a:r>
          <a:br>
            <a:rPr lang="en-US" sz="3000" dirty="0" smtClean="0"/>
          </a:br>
          <a:r>
            <a:rPr lang="en-US" sz="3000" dirty="0" smtClean="0"/>
            <a:t>  handouts</a:t>
          </a:r>
          <a:endParaRPr lang="en-US" sz="3000" dirty="0"/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en-US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en-US"/>
        </a:p>
      </dgm:t>
    </dgm:pt>
    <dgm:pt modelId="{1813DFB3-5CE9-4FC9-B4C7-9C428A9772F1}">
      <dgm:prSet phldrT="[Text]" custT="1"/>
      <dgm:spPr/>
      <dgm:t>
        <a:bodyPr/>
        <a:lstStyle/>
        <a:p>
          <a:pPr marL="228600" indent="0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000" dirty="0"/>
        </a:p>
      </dgm:t>
    </dgm:pt>
    <dgm:pt modelId="{37AEE760-78F7-4B9E-A89E-9C1636C2F04B}" type="parTrans" cxnId="{36AF0286-EF11-47C6-AF31-3DC03BC6B074}">
      <dgm:prSet/>
      <dgm:spPr/>
      <dgm:t>
        <a:bodyPr/>
        <a:lstStyle/>
        <a:p>
          <a:endParaRPr lang="en-US"/>
        </a:p>
      </dgm:t>
    </dgm:pt>
    <dgm:pt modelId="{E9C20A3F-E4EE-4D9D-A771-B67AF22BC8A1}" type="sibTrans" cxnId="{36AF0286-EF11-47C6-AF31-3DC03BC6B074}">
      <dgm:prSet/>
      <dgm:spPr/>
      <dgm:t>
        <a:bodyPr/>
        <a:lstStyle/>
        <a:p>
          <a:endParaRPr lang="en-US"/>
        </a:p>
      </dgm:t>
    </dgm:pt>
    <dgm:pt modelId="{B29FCB4A-4E0A-4068-97CA-ACF692C3152B}">
      <dgm:prSet phldrT="[Text]" custT="1"/>
      <dgm:spPr/>
      <dgm:t>
        <a:bodyPr/>
        <a:lstStyle/>
        <a:p>
          <a:pPr marL="228600" marR="0" indent="0" defTabSz="10223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sz="3000" dirty="0" smtClean="0"/>
            <a:t>Fine point marker for labeling</a:t>
          </a:r>
          <a:endParaRPr lang="en-US" sz="3000" dirty="0"/>
        </a:p>
      </dgm:t>
    </dgm:pt>
    <dgm:pt modelId="{435B2F3D-3E31-441B-87A3-A56544E383C7}" type="parTrans" cxnId="{838B702D-0561-4E46-A195-9DA18A54F730}">
      <dgm:prSet/>
      <dgm:spPr/>
      <dgm:t>
        <a:bodyPr/>
        <a:lstStyle/>
        <a:p>
          <a:endParaRPr lang="en-US"/>
        </a:p>
      </dgm:t>
    </dgm:pt>
    <dgm:pt modelId="{93D495F4-D0EE-4FDB-A876-47C91008FC37}" type="sibTrans" cxnId="{838B702D-0561-4E46-A195-9DA18A54F730}">
      <dgm:prSet/>
      <dgm:spPr/>
      <dgm:t>
        <a:bodyPr/>
        <a:lstStyle/>
        <a:p>
          <a:endParaRPr lang="en-US"/>
        </a:p>
      </dgm:t>
    </dgm:pt>
    <dgm:pt modelId="{3CC5DD65-85D6-47C2-AA74-DD752E18DB09}">
      <dgm:prSet phldrT="[Text]" custT="1"/>
      <dgm:spPr/>
      <dgm:t>
        <a:bodyPr/>
        <a:lstStyle/>
        <a:p>
          <a:pPr marL="228600" marR="0" indent="0" defTabSz="10223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sz="3000" dirty="0" smtClean="0"/>
            <a:t>Home computer/internet access</a:t>
          </a:r>
          <a:br>
            <a:rPr lang="en-US" sz="3000" dirty="0" smtClean="0"/>
          </a:br>
          <a:endParaRPr lang="en-US" sz="3000" dirty="0"/>
        </a:p>
      </dgm:t>
    </dgm:pt>
    <dgm:pt modelId="{0459BF8F-92D9-497B-955B-94D1943343A2}" type="parTrans" cxnId="{9A14BED5-7EBF-492E-8828-B522ABAF3C5E}">
      <dgm:prSet/>
      <dgm:spPr/>
      <dgm:t>
        <a:bodyPr/>
        <a:lstStyle/>
        <a:p>
          <a:endParaRPr lang="en-US"/>
        </a:p>
      </dgm:t>
    </dgm:pt>
    <dgm:pt modelId="{3295CB8B-BE75-4B5B-BB22-EE8A20E97520}" type="sibTrans" cxnId="{9A14BED5-7EBF-492E-8828-B522ABAF3C5E}">
      <dgm:prSet/>
      <dgm:spPr/>
      <dgm:t>
        <a:bodyPr/>
        <a:lstStyle/>
        <a:p>
          <a:endParaRPr lang="en-US"/>
        </a:p>
      </dgm:t>
    </dgm:pt>
    <dgm:pt modelId="{1E9094CF-DE30-4668-9053-D4AFBE668C38}">
      <dgm:prSet phldrT="[Text]" custT="1"/>
      <dgm:spPr/>
      <dgm:t>
        <a:bodyPr/>
        <a:lstStyle/>
        <a:p>
          <a:pPr marL="228600" indent="0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000" dirty="0"/>
        </a:p>
      </dgm:t>
    </dgm:pt>
    <dgm:pt modelId="{DA98BAE5-9308-4F6C-B3B1-08550A3846D4}" type="parTrans" cxnId="{2470B500-DD63-42BA-BB56-0560A43443A1}">
      <dgm:prSet/>
      <dgm:spPr/>
      <dgm:t>
        <a:bodyPr/>
        <a:lstStyle/>
        <a:p>
          <a:endParaRPr lang="en-US"/>
        </a:p>
      </dgm:t>
    </dgm:pt>
    <dgm:pt modelId="{241C00A5-5814-464F-B0C5-0A75BA690721}" type="sibTrans" cxnId="{2470B500-DD63-42BA-BB56-0560A43443A1}">
      <dgm:prSet/>
      <dgm:spPr/>
      <dgm:t>
        <a:bodyPr/>
        <a:lstStyle/>
        <a:p>
          <a:endParaRPr lang="en-US"/>
        </a:p>
      </dgm:t>
    </dgm:pt>
    <dgm:pt modelId="{AE54E94C-DDA8-4DCD-B4BD-48498AC00C41}">
      <dgm:prSet phldrT="[Text]" custT="1"/>
      <dgm:spPr/>
      <dgm:t>
        <a:bodyPr/>
        <a:lstStyle/>
        <a:p>
          <a:pPr marL="228600" marR="0" indent="0" defTabSz="10223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en-US" sz="3000" dirty="0"/>
        </a:p>
      </dgm:t>
    </dgm:pt>
    <dgm:pt modelId="{CF15CFDA-1494-4749-9A28-A5CF6B6D0BEA}" type="parTrans" cxnId="{62F941CF-28AC-46F4-9799-978BF6123DD9}">
      <dgm:prSet/>
      <dgm:spPr/>
      <dgm:t>
        <a:bodyPr/>
        <a:lstStyle/>
        <a:p>
          <a:endParaRPr lang="en-US"/>
        </a:p>
      </dgm:t>
    </dgm:pt>
    <dgm:pt modelId="{3E332B0D-C6B8-49F0-9ACD-C6069D119E39}" type="sibTrans" cxnId="{62F941CF-28AC-46F4-9799-978BF6123DD9}">
      <dgm:prSet/>
      <dgm:spPr/>
      <dgm:t>
        <a:bodyPr/>
        <a:lstStyle/>
        <a:p>
          <a:endParaRPr lang="en-US"/>
        </a:p>
      </dgm:t>
    </dgm:pt>
    <dgm:pt modelId="{114251BF-F9F9-43BE-8F89-044F748355E4}">
      <dgm:prSet phldrT="[Text]" custT="1"/>
      <dgm:spPr/>
      <dgm:t>
        <a:bodyPr/>
        <a:lstStyle/>
        <a:p>
          <a:pPr marL="228600" indent="0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000" dirty="0"/>
        </a:p>
      </dgm:t>
    </dgm:pt>
    <dgm:pt modelId="{FB623230-6B12-4D81-B509-6C9AD6371B13}" type="parTrans" cxnId="{8FDF2D83-0171-4494-AB6A-13D570EF1173}">
      <dgm:prSet/>
      <dgm:spPr/>
    </dgm:pt>
    <dgm:pt modelId="{78E76788-DA88-427C-AD84-0EE0D0DB25FD}" type="sibTrans" cxnId="{8FDF2D83-0171-4494-AB6A-13D570EF1173}">
      <dgm:prSet/>
      <dgm:spPr/>
    </dgm:pt>
    <dgm:pt modelId="{84C287B1-F6C1-4E13-B286-B8336A2ABFCC}">
      <dgm:prSet phldrT="[Text]" custT="1"/>
      <dgm:spPr/>
      <dgm:t>
        <a:bodyPr/>
        <a:lstStyle/>
        <a:p>
          <a:pPr marL="228600" indent="0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000" dirty="0"/>
        </a:p>
      </dgm:t>
    </dgm:pt>
    <dgm:pt modelId="{C39DD02E-759D-4449-9C28-4E0E744AB170}" type="parTrans" cxnId="{0CDDF7FB-420C-45FF-A23A-4F14934BC591}">
      <dgm:prSet/>
      <dgm:spPr/>
    </dgm:pt>
    <dgm:pt modelId="{6BBF9CB1-FF51-4F35-B693-37725A6EF509}" type="sibTrans" cxnId="{0CDDF7FB-420C-45FF-A23A-4F14934BC591}">
      <dgm:prSet/>
      <dgm:spPr/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1A0F32-29A4-4932-A51C-FB9617C74728}" type="pres">
      <dgm:prSet presAssocID="{4F09627D-7E88-4601-93C1-4E2BFE4319F2}" presName="linNode" presStyleCnt="0"/>
      <dgm:spPr/>
    </dgm:pt>
    <dgm:pt modelId="{527AD157-6B62-4AA5-9183-8528232F8845}" type="pres">
      <dgm:prSet presAssocID="{4F09627D-7E88-4601-93C1-4E2BFE4319F2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B7A23-47BA-4AEE-A433-4D40379829A3}" type="pres">
      <dgm:prSet presAssocID="{4F09627D-7E88-4601-93C1-4E2BFE4319F2}" presName="descendantText" presStyleLbl="alignAccFollowNode1" presStyleIdx="0" presStyleCnt="1" custScaleX="109366" custLinFactNeighborX="-8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E3749A-9509-4B3F-90E3-4895D6C8289B}" type="presOf" srcId="{AE54E94C-DDA8-4DCD-B4BD-48498AC00C41}" destId="{3C9B7A23-47BA-4AEE-A433-4D40379829A3}" srcOrd="0" destOrd="5" presId="urn:microsoft.com/office/officeart/2005/8/layout/vList5"/>
    <dgm:cxn modelId="{8FDF2D83-0171-4494-AB6A-13D570EF1173}" srcId="{4F09627D-7E88-4601-93C1-4E2BFE4319F2}" destId="{114251BF-F9F9-43BE-8F89-044F748355E4}" srcOrd="0" destOrd="0" parTransId="{FB623230-6B12-4D81-B509-6C9AD6371B13}" sibTransId="{78E76788-DA88-427C-AD84-0EE0D0DB25FD}"/>
    <dgm:cxn modelId="{EDC53F28-0B7E-4F38-9990-5DF11B1A376D}" srcId="{4F09627D-7E88-4601-93C1-4E2BFE4319F2}" destId="{D06C39EA-88FF-491A-A601-2B59DC71888A}" srcOrd="2" destOrd="0" parTransId="{7BEB754B-C72A-4BD2-98F0-FCE6D62DC4CA}" sibTransId="{B5E39A68-3EC6-4CBC-95C8-E70580AF46E5}"/>
    <dgm:cxn modelId="{36AF0286-EF11-47C6-AF31-3DC03BC6B074}" srcId="{4F09627D-7E88-4601-93C1-4E2BFE4319F2}" destId="{1813DFB3-5CE9-4FC9-B4C7-9C428A9772F1}" srcOrd="7" destOrd="0" parTransId="{37AEE760-78F7-4B9E-A89E-9C1636C2F04B}" sibTransId="{E9C20A3F-E4EE-4D9D-A771-B67AF22BC8A1}"/>
    <dgm:cxn modelId="{2470B500-DD63-42BA-BB56-0560A43443A1}" srcId="{4F09627D-7E88-4601-93C1-4E2BFE4319F2}" destId="{1E9094CF-DE30-4668-9053-D4AFBE668C38}" srcOrd="3" destOrd="0" parTransId="{DA98BAE5-9308-4F6C-B3B1-08550A3846D4}" sibTransId="{241C00A5-5814-464F-B0C5-0A75BA690721}"/>
    <dgm:cxn modelId="{025DE49C-D95F-42ED-A3FF-D604C287401B}" type="presOf" srcId="{B29FCB4A-4E0A-4068-97CA-ACF692C3152B}" destId="{3C9B7A23-47BA-4AEE-A433-4D40379829A3}" srcOrd="0" destOrd="4" presId="urn:microsoft.com/office/officeart/2005/8/layout/vList5"/>
    <dgm:cxn modelId="{9A14BED5-7EBF-492E-8828-B522ABAF3C5E}" srcId="{4F09627D-7E88-4601-93C1-4E2BFE4319F2}" destId="{3CC5DD65-85D6-47C2-AA74-DD752E18DB09}" srcOrd="6" destOrd="0" parTransId="{0459BF8F-92D9-497B-955B-94D1943343A2}" sibTransId="{3295CB8B-BE75-4B5B-BB22-EE8A20E97520}"/>
    <dgm:cxn modelId="{60BD45FC-080C-4E24-BD78-AFF66007DDC1}" type="presOf" srcId="{84C287B1-F6C1-4E13-B286-B8336A2ABFCC}" destId="{3C9B7A23-47BA-4AEE-A433-4D40379829A3}" srcOrd="0" destOrd="1" presId="urn:microsoft.com/office/officeart/2005/8/layout/vList5"/>
    <dgm:cxn modelId="{838B702D-0561-4E46-A195-9DA18A54F730}" srcId="{4F09627D-7E88-4601-93C1-4E2BFE4319F2}" destId="{B29FCB4A-4E0A-4068-97CA-ACF692C3152B}" srcOrd="4" destOrd="0" parTransId="{435B2F3D-3E31-441B-87A3-A56544E383C7}" sibTransId="{93D495F4-D0EE-4FDB-A876-47C91008FC37}"/>
    <dgm:cxn modelId="{6C8ABC13-FA54-41A1-B4D3-D575361F8BA5}" type="presOf" srcId="{D06C39EA-88FF-491A-A601-2B59DC71888A}" destId="{3C9B7A23-47BA-4AEE-A433-4D40379829A3}" srcOrd="0" destOrd="2" presId="urn:microsoft.com/office/officeart/2005/8/layout/vList5"/>
    <dgm:cxn modelId="{A4CC5D3E-4669-4529-9C69-655F8029481F}" type="presOf" srcId="{A2397643-8125-4F1C-A372-ECF3E023D390}" destId="{C8B29964-6444-42B7-95B2-6A5BCADA3A67}" srcOrd="0" destOrd="0" presId="urn:microsoft.com/office/officeart/2005/8/layout/vList5"/>
    <dgm:cxn modelId="{EE3F2D30-FDFC-4BB9-AC8D-427794CBD161}" type="presOf" srcId="{3CC5DD65-85D6-47C2-AA74-DD752E18DB09}" destId="{3C9B7A23-47BA-4AEE-A433-4D40379829A3}" srcOrd="0" destOrd="6" presId="urn:microsoft.com/office/officeart/2005/8/layout/vList5"/>
    <dgm:cxn modelId="{089C4956-6D6C-4C8E-999E-AE4EF52BF69D}" type="presOf" srcId="{1E9094CF-DE30-4668-9053-D4AFBE668C38}" destId="{3C9B7A23-47BA-4AEE-A433-4D40379829A3}" srcOrd="0" destOrd="3" presId="urn:microsoft.com/office/officeart/2005/8/layout/vList5"/>
    <dgm:cxn modelId="{0CDDF7FB-420C-45FF-A23A-4F14934BC591}" srcId="{4F09627D-7E88-4601-93C1-4E2BFE4319F2}" destId="{84C287B1-F6C1-4E13-B286-B8336A2ABFCC}" srcOrd="1" destOrd="0" parTransId="{C39DD02E-759D-4449-9C28-4E0E744AB170}" sibTransId="{6BBF9CB1-FF51-4F35-B693-37725A6EF509}"/>
    <dgm:cxn modelId="{738C7292-C5E2-45AA-9D55-EDD048284799}" type="presOf" srcId="{114251BF-F9F9-43BE-8F89-044F748355E4}" destId="{3C9B7A23-47BA-4AEE-A433-4D40379829A3}" srcOrd="0" destOrd="0" presId="urn:microsoft.com/office/officeart/2005/8/layout/vList5"/>
    <dgm:cxn modelId="{62F941CF-28AC-46F4-9799-978BF6123DD9}" srcId="{4F09627D-7E88-4601-93C1-4E2BFE4319F2}" destId="{AE54E94C-DDA8-4DCD-B4BD-48498AC00C41}" srcOrd="5" destOrd="0" parTransId="{CF15CFDA-1494-4749-9A28-A5CF6B6D0BEA}" sibTransId="{3E332B0D-C6B8-49F0-9ACD-C6069D119E39}"/>
    <dgm:cxn modelId="{369CCAA4-9D5F-464A-87CE-77B2EF21F0B8}" srcId="{A2397643-8125-4F1C-A372-ECF3E023D390}" destId="{4F09627D-7E88-4601-93C1-4E2BFE4319F2}" srcOrd="0" destOrd="0" parTransId="{3827320A-3550-4AEA-B735-11B701042E5A}" sibTransId="{91466907-124C-4D4C-A391-76F7F2EEFEE7}"/>
    <dgm:cxn modelId="{3D3903DB-42BF-4A3D-9E04-1FC937C71999}" type="presOf" srcId="{1813DFB3-5CE9-4FC9-B4C7-9C428A9772F1}" destId="{3C9B7A23-47BA-4AEE-A433-4D40379829A3}" srcOrd="0" destOrd="7" presId="urn:microsoft.com/office/officeart/2005/8/layout/vList5"/>
    <dgm:cxn modelId="{02DF887E-AA7E-4DAF-8426-34A6B9DA9D42}" type="presOf" srcId="{4F09627D-7E88-4601-93C1-4E2BFE4319F2}" destId="{527AD157-6B62-4AA5-9183-8528232F8845}" srcOrd="0" destOrd="0" presId="urn:microsoft.com/office/officeart/2005/8/layout/vList5"/>
    <dgm:cxn modelId="{B6FEBB04-66A0-4F41-900C-B1699D1A7A66}" type="presParOf" srcId="{C8B29964-6444-42B7-95B2-6A5BCADA3A67}" destId="{0F1A0F32-29A4-4932-A51C-FB9617C74728}" srcOrd="0" destOrd="0" presId="urn:microsoft.com/office/officeart/2005/8/layout/vList5"/>
    <dgm:cxn modelId="{06E40146-1E77-4BF1-857D-492DCC4EA0E1}" type="presParOf" srcId="{0F1A0F32-29A4-4932-A51C-FB9617C74728}" destId="{527AD157-6B62-4AA5-9183-8528232F8845}" srcOrd="0" destOrd="0" presId="urn:microsoft.com/office/officeart/2005/8/layout/vList5"/>
    <dgm:cxn modelId="{799EB441-7AA7-45E2-B55B-67B17F20D6C5}" type="presParOf" srcId="{0F1A0F32-29A4-4932-A51C-FB9617C74728}" destId="{3C9B7A23-47BA-4AEE-A433-4D40379829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95514-DBA0-4CED-89BE-7504CBC7A432}">
      <dsp:nvSpPr>
        <dsp:cNvPr id="0" name=""/>
        <dsp:cNvSpPr/>
      </dsp:nvSpPr>
      <dsp:spPr>
        <a:xfrm>
          <a:off x="556024" y="35353"/>
          <a:ext cx="4770521" cy="23270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E-mail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wexlerd1@milwaukee.k12.wi.us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wexlerd1@gmail.com</a:t>
          </a:r>
          <a:endParaRPr lang="en-US" sz="2400" kern="1200" dirty="0"/>
        </a:p>
      </dsp:txBody>
      <dsp:txXfrm>
        <a:off x="556024" y="35353"/>
        <a:ext cx="4770521" cy="2327064"/>
      </dsp:txXfrm>
    </dsp:sp>
    <dsp:sp modelId="{CA859311-5D60-4C23-8215-E2A3B961A589}">
      <dsp:nvSpPr>
        <dsp:cNvPr id="0" name=""/>
        <dsp:cNvSpPr/>
      </dsp:nvSpPr>
      <dsp:spPr>
        <a:xfrm>
          <a:off x="5737350" y="49757"/>
          <a:ext cx="3878441" cy="23270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Cell phone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414-731-9631 (text)</a:t>
          </a:r>
          <a:endParaRPr lang="en-US" sz="2400" kern="1200" dirty="0"/>
        </a:p>
      </dsp:txBody>
      <dsp:txXfrm>
        <a:off x="5737350" y="49757"/>
        <a:ext cx="3878441" cy="2327064"/>
      </dsp:txXfrm>
    </dsp:sp>
    <dsp:sp modelId="{C2764FD5-F4FD-48B7-AC49-58329BEF3D17}">
      <dsp:nvSpPr>
        <dsp:cNvPr id="0" name=""/>
        <dsp:cNvSpPr/>
      </dsp:nvSpPr>
      <dsp:spPr>
        <a:xfrm>
          <a:off x="1482215" y="2716543"/>
          <a:ext cx="3878441" cy="23270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Office </a:t>
          </a:r>
          <a:r>
            <a:rPr lang="en-US" sz="2400" kern="1200" dirty="0" smtClean="0"/>
            <a:t>Hours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Tue/Thu 2:45-3:30</a:t>
          </a:r>
          <a:endParaRPr lang="en-US" sz="2400" kern="1200" dirty="0"/>
        </a:p>
      </dsp:txBody>
      <dsp:txXfrm>
        <a:off x="1482215" y="2716543"/>
        <a:ext cx="3878441" cy="2327064"/>
      </dsp:txXfrm>
    </dsp:sp>
    <dsp:sp modelId="{5429D04B-D3BC-42D0-B5D3-4A45E3106E19}">
      <dsp:nvSpPr>
        <dsp:cNvPr id="0" name=""/>
        <dsp:cNvSpPr/>
      </dsp:nvSpPr>
      <dsp:spPr>
        <a:xfrm>
          <a:off x="5748501" y="2716543"/>
          <a:ext cx="3878441" cy="23270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Instructor web page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drwexler.weebly.com</a:t>
          </a:r>
          <a:endParaRPr lang="en-US" sz="2400" kern="1200" dirty="0"/>
        </a:p>
      </dsp:txBody>
      <dsp:txXfrm>
        <a:off x="5748501" y="2716543"/>
        <a:ext cx="3878441" cy="23270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42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1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35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90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90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90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wgbh/evolution/library/11/2/quicktime/e_s_1.html" TargetMode="Externa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thehappyscientist.com/science-video/what-science" TargetMode="Externa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891" y="533400"/>
            <a:ext cx="8825658" cy="3329581"/>
          </a:xfrm>
        </p:spPr>
        <p:txBody>
          <a:bodyPr/>
          <a:lstStyle/>
          <a:p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Dr. Wexler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345" y="665747"/>
            <a:ext cx="10050454" cy="601579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Standards-Based Grading Policy: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90-100% = AD (advanced)</a:t>
            </a:r>
            <a:br>
              <a:rPr lang="en-US" dirty="0" smtClean="0"/>
            </a:br>
            <a:r>
              <a:rPr lang="en-US" dirty="0" smtClean="0"/>
              <a:t>70-89% = PR (proficient)</a:t>
            </a:r>
            <a:br>
              <a:rPr lang="en-US" dirty="0" smtClean="0"/>
            </a:br>
            <a:r>
              <a:rPr lang="en-US" dirty="0" smtClean="0"/>
              <a:t>60-69% = BA (basic)</a:t>
            </a:r>
            <a:br>
              <a:rPr lang="en-US" dirty="0" smtClean="0"/>
            </a:br>
            <a:r>
              <a:rPr lang="en-US" dirty="0" smtClean="0"/>
              <a:t>10-59% = MI (minimal)</a:t>
            </a:r>
            <a:br>
              <a:rPr lang="en-US" dirty="0" smtClean="0"/>
            </a:br>
            <a:r>
              <a:rPr lang="en-US" dirty="0" smtClean="0"/>
              <a:t>0-9% = O (no evidence)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345" y="665747"/>
            <a:ext cx="10050454" cy="601579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Evaluation of submissions: Late Policy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Work must be on time and essentially complete to be scored Advanced or Proficient*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*Late exceptions made for excused absences and in rare cases special circumstances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" y="1612232"/>
            <a:ext cx="10835640" cy="538212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u="sng" dirty="0" smtClean="0"/>
              <a:t>Evaluation of Submissions: Homework and Practice Quizzes: Effort Grade on Report Card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Homework and any practice quizzes will be graded together in class.  Make all corrections.  Assign yourself a grade.  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Be honest with this process – we learn from our mistakes only when we try to correct them.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958" y="5556809"/>
            <a:ext cx="10138611" cy="619404"/>
          </a:xfrm>
        </p:spPr>
        <p:txBody>
          <a:bodyPr/>
          <a:lstStyle/>
          <a:p>
            <a:r>
              <a:rPr lang="en-US" u="sng" dirty="0" smtClean="0"/>
              <a:t>Retake Policy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You may do a test makeup after school (usually) with certain restrictions.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You may revise your Lab report to improve your grade.  Lab activities may not be made up, but you may ask me for data to use for your </a:t>
            </a:r>
            <a:r>
              <a:rPr lang="en-US" dirty="0" err="1" smtClean="0"/>
              <a:t>writeup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46" y="1860885"/>
            <a:ext cx="10050454" cy="405865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u="sng" dirty="0" smtClean="0"/>
              <a:t>Grade Book and Grade Reports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Grades may be viewed by students and parent/guardians on </a:t>
            </a:r>
            <a:r>
              <a:rPr lang="en-US" sz="3200" smtClean="0"/>
              <a:t>Infinite Campus.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Grades include academic and non-academic grades (effort and behavior/citizenship).  Effort consists of student performance on homework and practice quizzes.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297501"/>
            <a:ext cx="8825657" cy="1915647"/>
          </a:xfrm>
        </p:spPr>
        <p:txBody>
          <a:bodyPr/>
          <a:lstStyle/>
          <a:p>
            <a:r>
              <a:rPr lang="en-US" sz="3600" dirty="0" smtClean="0"/>
              <a:t>There are two 18 week semesters.  A cumulative grade report is issued at the end of  each semester.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Each semester is divided into two 9 week terms.  An interim progress report is issued at the end of the first term.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083" y="5319343"/>
            <a:ext cx="8825657" cy="1915647"/>
          </a:xfrm>
        </p:spPr>
        <p:txBody>
          <a:bodyPr/>
          <a:lstStyle/>
          <a:p>
            <a:r>
              <a:rPr lang="en-US" sz="3600" dirty="0" smtClean="0"/>
              <a:t>Final Exam Policy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The final exam is worth 25% of your grade for the semester.  This cannot be retaken. 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935" y="278954"/>
            <a:ext cx="8825657" cy="900141"/>
          </a:xfrm>
        </p:spPr>
        <p:txBody>
          <a:bodyPr/>
          <a:lstStyle/>
          <a:p>
            <a:r>
              <a:rPr lang="en-US" dirty="0" smtClean="0"/>
              <a:t>Keeping a Notebook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1474" y="1780674"/>
            <a:ext cx="109567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Take your notebook out as soon as you sit down.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Write the date at the beginning of your notes.  Begin taking notes as soon as instruction begins.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Don’t expect me to tell you when to write or what to write – it is your job to decide that.  If I present an item, you can be assured that it is important to know.</a:t>
            </a: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893" y="142596"/>
            <a:ext cx="8825657" cy="900141"/>
          </a:xfrm>
        </p:spPr>
        <p:txBody>
          <a:bodyPr/>
          <a:lstStyle/>
          <a:p>
            <a:r>
              <a:rPr lang="en-US" dirty="0" smtClean="0"/>
              <a:t>Keeping a Notebook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3558" y="1175131"/>
            <a:ext cx="1095675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Write quickly and efficiently (hint- abbreviating words is a key college note-taking skill).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Take a few minutes after school </a:t>
            </a:r>
            <a:r>
              <a:rPr lang="en-US" sz="3200" u="sng" dirty="0" smtClean="0"/>
              <a:t>each day</a:t>
            </a:r>
            <a:r>
              <a:rPr lang="en-US" sz="3200" dirty="0" smtClean="0"/>
              <a:t> to scan the </a:t>
            </a:r>
            <a:br>
              <a:rPr lang="en-US" sz="3200" dirty="0" smtClean="0"/>
            </a:br>
            <a:r>
              <a:rPr lang="en-US" sz="3200" dirty="0" smtClean="0"/>
              <a:t>  day’s notes (if any) and quickly review old ones.  Rewrite parts that are sloppy or over-abbreviated.  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Try to make sense of unfamiliar concepts.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Write down any questions you would like to ask me the next day.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041" y="1241481"/>
            <a:ext cx="10547685" cy="555235"/>
          </a:xfrm>
        </p:spPr>
        <p:txBody>
          <a:bodyPr/>
          <a:lstStyle/>
          <a:p>
            <a:r>
              <a:rPr lang="en-US" sz="3200" u="sng" dirty="0" smtClean="0"/>
              <a:t>How is Honors Chemistry different from  </a:t>
            </a:r>
            <a:r>
              <a:rPr lang="en-US" sz="3200" u="sng" dirty="0" err="1" smtClean="0"/>
              <a:t>Chem</a:t>
            </a:r>
            <a:r>
              <a:rPr lang="en-US" sz="3200" u="sng" dirty="0" smtClean="0"/>
              <a:t> 1?</a:t>
            </a:r>
            <a:endParaRPr lang="en-US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81789" y="1965158"/>
            <a:ext cx="1078831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More in depth</a:t>
            </a:r>
          </a:p>
          <a:p>
            <a:pPr>
              <a:buFont typeface="Arial" pitchFamily="34" charset="0"/>
              <a:buChar char="•"/>
            </a:pP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More challenging problems.</a:t>
            </a:r>
            <a:br>
              <a:rPr lang="en-US" sz="2600" dirty="0" smtClean="0"/>
            </a:b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More quizzes/fewer tests</a:t>
            </a:r>
            <a:br>
              <a:rPr lang="en-US" sz="2600" dirty="0" smtClean="0"/>
            </a:b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Faster paced: </a:t>
            </a:r>
            <a:r>
              <a:rPr lang="en-US" sz="2600" u="sng" dirty="0" smtClean="0"/>
              <a:t>both</a:t>
            </a:r>
            <a:r>
              <a:rPr lang="en-US" sz="2600" dirty="0" smtClean="0"/>
              <a:t> semesters of </a:t>
            </a:r>
            <a:r>
              <a:rPr lang="en-US" sz="2600" dirty="0" err="1" smtClean="0"/>
              <a:t>Chem</a:t>
            </a:r>
            <a:r>
              <a:rPr lang="en-US" sz="2600" dirty="0" smtClean="0"/>
              <a:t> 1 are covered in the </a:t>
            </a:r>
            <a:r>
              <a:rPr lang="en-US" sz="2600" u="sng" dirty="0" smtClean="0"/>
              <a:t>first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smtClean="0"/>
              <a:t>  semester of Honors Chemistry.</a:t>
            </a:r>
            <a:endParaRPr lang="en-US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 Contact Information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950173"/>
              </p:ext>
            </p:extLst>
          </p:nvPr>
        </p:nvGraphicFramePr>
        <p:xfrm>
          <a:off x="401053" y="1371600"/>
          <a:ext cx="11109158" cy="5045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629" y="2621101"/>
            <a:ext cx="8825657" cy="1915647"/>
          </a:xfrm>
        </p:spPr>
        <p:txBody>
          <a:bodyPr/>
          <a:lstStyle/>
          <a:p>
            <a:r>
              <a:rPr lang="en-US" u="sng" dirty="0" smtClean="0"/>
              <a:t>During a lab:</a:t>
            </a:r>
            <a:br>
              <a:rPr lang="en-US" u="sng" dirty="0" smtClean="0"/>
            </a:br>
            <a:r>
              <a:rPr lang="en-US" u="sng" dirty="0" smtClean="0"/>
              <a:t>Always</a:t>
            </a:r>
            <a:r>
              <a:rPr lang="en-US" dirty="0" smtClean="0"/>
              <a:t> wear safety glasses when instructed.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Furthermore, </a:t>
            </a:r>
            <a:r>
              <a:rPr lang="en-US" u="sng" dirty="0" smtClean="0"/>
              <a:t>do not remove </a:t>
            </a:r>
            <a:r>
              <a:rPr lang="en-US" dirty="0" smtClean="0"/>
              <a:t>them until the lab activity is completed.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is </a:t>
            </a:r>
            <a:r>
              <a:rPr lang="en-US" u="sng" dirty="0" smtClean="0"/>
              <a:t>absolutely</a:t>
            </a:r>
            <a:r>
              <a:rPr lang="en-US" dirty="0" smtClean="0"/>
              <a:t> prohibited from the classroom.  Bottled beverages are allowed at seats, but not at lab benches.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684" y="2091712"/>
            <a:ext cx="10828421" cy="1915647"/>
          </a:xfrm>
        </p:spPr>
        <p:txBody>
          <a:bodyPr/>
          <a:lstStyle/>
          <a:p>
            <a:r>
              <a:rPr lang="en-US" dirty="0" smtClean="0"/>
              <a:t>If a lab partner does not help clean up, you may vote to eject him/her from the group (but let me know)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790" y="312821"/>
            <a:ext cx="10724147" cy="7921634"/>
          </a:xfrm>
        </p:spPr>
        <p:txBody>
          <a:bodyPr/>
          <a:lstStyle/>
          <a:p>
            <a:r>
              <a:rPr lang="en-US" u="sng" dirty="0" smtClean="0"/>
              <a:t>Keep the classroom clean </a:t>
            </a:r>
            <a:br>
              <a:rPr lang="en-US" u="sng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Sweep or mop up spills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Put paper garbage in a waste basket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Place plastic bottles in bottle recycling box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Broken glass goes in the orange bucket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527" y="1499937"/>
            <a:ext cx="9962146" cy="3141086"/>
          </a:xfrm>
        </p:spPr>
        <p:txBody>
          <a:bodyPr/>
          <a:lstStyle/>
          <a:p>
            <a:r>
              <a:rPr lang="en-US" dirty="0" smtClean="0"/>
              <a:t>The object of an education is to learn how to function independently and successfully in the world.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 and parcel of this is the ability to make informed choices.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893" y="1000848"/>
            <a:ext cx="3048076" cy="1915647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8" name="Picture 4" descr="http://businessjournalism.org/wp-content/uploads/2014/02/WWWWW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2986" y="1740567"/>
            <a:ext cx="5918575" cy="37538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977" y="1716505"/>
            <a:ext cx="8825657" cy="2972643"/>
          </a:xfrm>
        </p:spPr>
        <p:txBody>
          <a:bodyPr/>
          <a:lstStyle/>
          <a:p>
            <a:r>
              <a:rPr lang="en-US" dirty="0" smtClean="0"/>
              <a:t>Ask yourself this question: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Who is responsible for your success?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167" y="2420576"/>
            <a:ext cx="8825657" cy="1092646"/>
          </a:xfrm>
        </p:spPr>
        <p:txBody>
          <a:bodyPr/>
          <a:lstStyle/>
          <a:p>
            <a:r>
              <a:rPr lang="en-US" dirty="0" smtClean="0"/>
              <a:t>How do </a:t>
            </a:r>
            <a:r>
              <a:rPr lang="en-US" b="1" dirty="0" smtClean="0"/>
              <a:t>you</a:t>
            </a:r>
            <a:r>
              <a:rPr lang="en-US" dirty="0" smtClean="0"/>
              <a:t> learn best?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3" y="380248"/>
            <a:ext cx="9404350" cy="1430928"/>
          </a:xfrm>
        </p:spPr>
        <p:txBody>
          <a:bodyPr/>
          <a:lstStyle/>
          <a:p>
            <a:r>
              <a:rPr lang="en-US" dirty="0" smtClean="0"/>
              <a:t>Instructional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678" y="1638565"/>
            <a:ext cx="4396339" cy="4195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Students will explore basic chemistry concepts through a variety of modalities including: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Lecture presentation</a:t>
            </a:r>
          </a:p>
          <a:p>
            <a:r>
              <a:rPr lang="en-US" sz="2000" dirty="0"/>
              <a:t>Discussion/Q&amp;A</a:t>
            </a:r>
          </a:p>
          <a:p>
            <a:r>
              <a:rPr lang="en-US" sz="2000" dirty="0"/>
              <a:t>Demonstrations</a:t>
            </a:r>
          </a:p>
          <a:p>
            <a:r>
              <a:rPr lang="en-US" sz="2000" dirty="0"/>
              <a:t>Laboratory Activities</a:t>
            </a:r>
          </a:p>
          <a:p>
            <a:r>
              <a:rPr lang="en-US" sz="2000" dirty="0"/>
              <a:t>On-line Research</a:t>
            </a:r>
          </a:p>
          <a:p>
            <a:r>
              <a:rPr lang="en-US" sz="2000" dirty="0"/>
              <a:t>Practice 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14340" name="Picture 4" descr="http://www.chemistryland.com/CHM107/Chemistry&amp;SocietyFlyerNoText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5196" y="1483895"/>
            <a:ext cx="5948446" cy="44613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230" y="1417943"/>
            <a:ext cx="8825657" cy="1915647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What is a theory?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388" y="2462464"/>
            <a:ext cx="8825657" cy="1609063"/>
          </a:xfrm>
        </p:spPr>
        <p:txBody>
          <a:bodyPr/>
          <a:lstStyle/>
          <a:p>
            <a:r>
              <a:rPr lang="en-US" dirty="0" smtClean="0"/>
              <a:t>What is the difference between observation and inference?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314" y="2123795"/>
            <a:ext cx="8825657" cy="1915647"/>
          </a:xfrm>
        </p:spPr>
        <p:txBody>
          <a:bodyPr/>
          <a:lstStyle/>
          <a:p>
            <a:r>
              <a:rPr lang="en-US" dirty="0" smtClean="0"/>
              <a:t>What is the difference between qualitative and quantitative data?  Give examples of each.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 between the manipulated variable (independent) and responding variable (dependent)?  Give an example.  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74" y="2212027"/>
            <a:ext cx="10523621" cy="1915647"/>
          </a:xfrm>
        </p:spPr>
        <p:txBody>
          <a:bodyPr/>
          <a:lstStyle/>
          <a:p>
            <a:r>
              <a:rPr lang="en-US" dirty="0" smtClean="0"/>
              <a:t>What is Scientific Notation?  Why use it?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do we do math with it?  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Significant Figures?  Why use them?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do use these in rounding final answers?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893" y="1730764"/>
            <a:ext cx="8825657" cy="1915647"/>
          </a:xfrm>
        </p:spPr>
        <p:txBody>
          <a:bodyPr/>
          <a:lstStyle/>
          <a:p>
            <a:r>
              <a:rPr lang="en-US" dirty="0" smtClean="0"/>
              <a:t>Accuracy vs. Precision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209" y="2139838"/>
            <a:ext cx="8825657" cy="1915647"/>
          </a:xfrm>
        </p:spPr>
        <p:txBody>
          <a:bodyPr/>
          <a:lstStyle/>
          <a:p>
            <a:r>
              <a:rPr lang="en-US" dirty="0" smtClean="0"/>
              <a:t>Why use Dimensional Analysis in problem-solving?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041" y="1586385"/>
            <a:ext cx="8825657" cy="1915647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What is science?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208" y="1810975"/>
            <a:ext cx="8825657" cy="1915647"/>
          </a:xfrm>
        </p:spPr>
        <p:txBody>
          <a:bodyPr/>
          <a:lstStyle/>
          <a:p>
            <a:r>
              <a:rPr lang="en-US" dirty="0" smtClean="0"/>
              <a:t>Hypothesis </a:t>
            </a:r>
            <a:r>
              <a:rPr lang="en-US" dirty="0" err="1" smtClean="0"/>
              <a:t>vs</a:t>
            </a:r>
            <a:r>
              <a:rPr lang="en-US" dirty="0" smtClean="0"/>
              <a:t> Theory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2632" y="1740568"/>
            <a:ext cx="709863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This course uses the principles of chemistry to develop: </a:t>
            </a:r>
          </a:p>
          <a:p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b="1" dirty="0" smtClean="0"/>
              <a:t>problem-solving skills</a:t>
            </a:r>
            <a:br>
              <a:rPr lang="en-US" sz="2200" b="1" dirty="0" smtClean="0"/>
            </a:b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b="1" dirty="0" smtClean="0"/>
              <a:t> engineering and analytic skills </a:t>
            </a:r>
          </a:p>
          <a:p>
            <a:pPr>
              <a:buFont typeface="Arial" pitchFamily="34" charset="0"/>
              <a:buChar char="•"/>
            </a:pPr>
            <a:endParaRPr lang="en-US" sz="2200" b="1" dirty="0" smtClean="0"/>
          </a:p>
          <a:p>
            <a:pPr>
              <a:buFont typeface="Arial" pitchFamily="34" charset="0"/>
              <a:buChar char="•"/>
            </a:pPr>
            <a:r>
              <a:rPr lang="en-US" sz="2200" b="1" dirty="0" smtClean="0"/>
              <a:t> group interaction skills</a:t>
            </a:r>
            <a:br>
              <a:rPr lang="en-US" sz="2200" b="1" dirty="0" smtClean="0"/>
            </a:b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b="1" dirty="0" smtClean="0"/>
              <a:t> logic and other critical thinking skills</a:t>
            </a:r>
          </a:p>
          <a:p>
            <a:pPr>
              <a:buFont typeface="Arial" pitchFamily="34" charset="0"/>
              <a:buChar char="•"/>
            </a:pPr>
            <a:endParaRPr lang="en-US" sz="2200" b="1" dirty="0" smtClean="0"/>
          </a:p>
          <a:p>
            <a:pPr>
              <a:buFont typeface="Arial" pitchFamily="34" charset="0"/>
              <a:buChar char="•"/>
            </a:pPr>
            <a:r>
              <a:rPr lang="en-US" sz="2200" b="1" dirty="0" smtClean="0"/>
              <a:t> verbal and written communication skills</a:t>
            </a:r>
            <a:br>
              <a:rPr lang="en-US" sz="2200" b="1" dirty="0" smtClean="0"/>
            </a:br>
            <a:endParaRPr lang="en-US" sz="2200" b="1" dirty="0" smtClean="0"/>
          </a:p>
          <a:p>
            <a:pPr>
              <a:buFont typeface="Arial" pitchFamily="34" charset="0"/>
              <a:buChar char="•"/>
            </a:pPr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endParaRPr lang="en-US" sz="20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935" y="2131817"/>
            <a:ext cx="8825657" cy="1915647"/>
          </a:xfrm>
        </p:spPr>
        <p:txBody>
          <a:bodyPr/>
          <a:lstStyle/>
          <a:p>
            <a:r>
              <a:rPr lang="en-US" dirty="0" smtClean="0"/>
              <a:t>Paraffin Block Demo Challenge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166" y="1987438"/>
            <a:ext cx="8825657" cy="1915647"/>
          </a:xfrm>
        </p:spPr>
        <p:txBody>
          <a:bodyPr/>
          <a:lstStyle/>
          <a:p>
            <a:r>
              <a:rPr lang="en-US" dirty="0" smtClean="0"/>
              <a:t>Floating Cork Demo Challenge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462" y="1827017"/>
            <a:ext cx="8825657" cy="1915647"/>
          </a:xfrm>
        </p:spPr>
        <p:txBody>
          <a:bodyPr/>
          <a:lstStyle/>
          <a:p>
            <a:r>
              <a:rPr lang="en-US" dirty="0" smtClean="0"/>
              <a:t>Density of Liquids Challenge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230" y="1915249"/>
            <a:ext cx="8825657" cy="1915647"/>
          </a:xfrm>
        </p:spPr>
        <p:txBody>
          <a:bodyPr/>
          <a:lstStyle/>
          <a:p>
            <a:r>
              <a:rPr lang="en-US" dirty="0" smtClean="0"/>
              <a:t>Density of Solids Challenge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551383"/>
              </p:ext>
            </p:extLst>
          </p:nvPr>
        </p:nvGraphicFramePr>
        <p:xfrm>
          <a:off x="328863" y="617621"/>
          <a:ext cx="11293641" cy="572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551383"/>
              </p:ext>
            </p:extLst>
          </p:nvPr>
        </p:nvGraphicFramePr>
        <p:xfrm>
          <a:off x="1239672" y="1114926"/>
          <a:ext cx="9075402" cy="4932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551383"/>
              </p:ext>
            </p:extLst>
          </p:nvPr>
        </p:nvGraphicFramePr>
        <p:xfrm>
          <a:off x="293187" y="1283368"/>
          <a:ext cx="11313275" cy="4932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</a:t>
            </a:r>
            <a:r>
              <a:rPr lang="en-US" dirty="0" smtClean="0"/>
              <a:t>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5291" y="1644316"/>
            <a:ext cx="9492499" cy="45479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Homework/</a:t>
            </a:r>
            <a:r>
              <a:rPr lang="en-US" sz="2800" dirty="0" err="1" smtClean="0"/>
              <a:t>Classwork</a:t>
            </a:r>
            <a:r>
              <a:rPr lang="en-US" sz="2800" dirty="0" smtClean="0"/>
              <a:t> (practice)</a:t>
            </a:r>
          </a:p>
          <a:p>
            <a:endParaRPr lang="en-US" sz="2800" dirty="0"/>
          </a:p>
          <a:p>
            <a:r>
              <a:rPr lang="en-US" sz="2800" dirty="0" smtClean="0"/>
              <a:t>Quizzes (practice or evidence)</a:t>
            </a:r>
          </a:p>
          <a:p>
            <a:endParaRPr lang="en-US" sz="2800" dirty="0"/>
          </a:p>
          <a:p>
            <a:r>
              <a:rPr lang="en-US" sz="2800" dirty="0" smtClean="0"/>
              <a:t>Lab Activities (evidence)</a:t>
            </a:r>
          </a:p>
          <a:p>
            <a:endParaRPr lang="en-US" sz="2800" dirty="0"/>
          </a:p>
          <a:p>
            <a:r>
              <a:rPr lang="en-US" sz="2800" dirty="0" smtClean="0"/>
              <a:t>Tests and Final Exam (evidence)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vs.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5291" y="1644316"/>
            <a:ext cx="9492499" cy="4547937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Practice</a:t>
            </a:r>
            <a:r>
              <a:rPr lang="en-US" sz="2800" dirty="0" smtClean="0"/>
              <a:t> is how you improve your game.  Learning requires lots of practice, just like sports.  Homework and quizzes are required practice activities.</a:t>
            </a:r>
          </a:p>
          <a:p>
            <a:endParaRPr lang="en-US" sz="2800" dirty="0" smtClean="0"/>
          </a:p>
          <a:p>
            <a:r>
              <a:rPr lang="en-US" sz="2800" u="sng" dirty="0" smtClean="0"/>
              <a:t>Evidence</a:t>
            </a:r>
            <a:r>
              <a:rPr lang="en-US" sz="2800" dirty="0" smtClean="0"/>
              <a:t> of learning is determined by the quality of outcomes of laboratory activities and quizzes/tests.  If you score well (A or B) on a quiz/test, it means you have learned well.  If you do not score well,  you have more work to do to achieve proficiency.  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553</Words>
  <Application>Microsoft Office PowerPoint</Application>
  <PresentationFormat>Widescreen</PresentationFormat>
  <Paragraphs>117</Paragraphs>
  <Slides>43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Century Gothic</vt:lpstr>
      <vt:lpstr>Wingdings 3</vt:lpstr>
      <vt:lpstr>Ion</vt:lpstr>
      <vt:lpstr>Chemistry</vt:lpstr>
      <vt:lpstr>Instructor Contact Information</vt:lpstr>
      <vt:lpstr>Instructional Methods</vt:lpstr>
      <vt:lpstr>Course Objectives</vt:lpstr>
      <vt:lpstr>PowerPoint Presentation</vt:lpstr>
      <vt:lpstr>PowerPoint Presentation</vt:lpstr>
      <vt:lpstr>PowerPoint Presentation</vt:lpstr>
      <vt:lpstr>Assessment Instruments</vt:lpstr>
      <vt:lpstr>Practice vs. Evidence</vt:lpstr>
      <vt:lpstr>  Standards-Based Grading Policy:   90-100% = AD (advanced) 70-89% = PR (proficient) 60-69% = BA (basic) 10-59% = MI (minimal) 0-9% = O (no evidence)  </vt:lpstr>
      <vt:lpstr>  Evaluation of submissions: Late Policy  Work must be on time and essentially complete to be scored Advanced or Proficient*    *Late exceptions made for excused absences and in rare cases special circumstances    </vt:lpstr>
      <vt:lpstr>  Evaluation of Submissions: Homework and Practice Quizzes: Effort Grade on Report Card  Homework and any practice quizzes will be graded together in class.  Make all corrections.  Assign yourself a grade.     Be honest with this process – we learn from our mistakes only when we try to correct them.  </vt:lpstr>
      <vt:lpstr>Retake Policy  - You may do a test makeup after school (usually) with certain restrictions.    - You may revise your Lab report to improve your grade.  Lab activities may not be made up, but you may ask me for data to use for your writeup.</vt:lpstr>
      <vt:lpstr>  Grade Book and Grade Reports  Grades may be viewed by students and parent/guardians on Infinite Campus.    Grades include academic and non-academic grades (effort and behavior/citizenship).  Effort consists of student performance on homework and practice quizzes.</vt:lpstr>
      <vt:lpstr>There are two 18 week semesters.  A cumulative grade report is issued at the end of  each semester.  Each semester is divided into two 9 week terms.  An interim progress report is issued at the end of the first term. </vt:lpstr>
      <vt:lpstr>Final Exam Policy  The final exam is worth 25% of your grade for the semester.  This cannot be retaken.      </vt:lpstr>
      <vt:lpstr>Keeping a Notebook</vt:lpstr>
      <vt:lpstr>Keeping a Notebook</vt:lpstr>
      <vt:lpstr>How is Honors Chemistry different from  Chem 1?</vt:lpstr>
      <vt:lpstr>During a lab: Always wear safety glasses when instructed.    Furthermore, do not remove them until the lab activity is completed.</vt:lpstr>
      <vt:lpstr>Eating is absolutely prohibited from the classroom.  Bottled beverages are allowed at seats, but not at lab benches.</vt:lpstr>
      <vt:lpstr>If a lab partner does not help clean up, you may vote to eject him/her from the group (but let me know)</vt:lpstr>
      <vt:lpstr>Keep the classroom clean   Sweep or mop up spills  Put paper garbage in a waste basket  Place plastic bottles in bottle recycling box  Broken glass goes in the orange bucket    </vt:lpstr>
      <vt:lpstr>PowerPoint Presentation</vt:lpstr>
      <vt:lpstr>The object of an education is to learn how to function independently and successfully in the world.  Part and parcel of this is the ability to make informed choices.</vt:lpstr>
      <vt:lpstr>Questions?</vt:lpstr>
      <vt:lpstr>Ask yourself this question:  Who is responsible for your success?</vt:lpstr>
      <vt:lpstr>How do you learn best?</vt:lpstr>
      <vt:lpstr>PowerPoint Presentation</vt:lpstr>
      <vt:lpstr>What is a theory?</vt:lpstr>
      <vt:lpstr>What is the difference between observation and inference?</vt:lpstr>
      <vt:lpstr>What is the difference between qualitative and quantitative data?  Give examples of each.</vt:lpstr>
      <vt:lpstr>What is the difference between the manipulated variable (independent) and responding variable (dependent)?  Give an example.  </vt:lpstr>
      <vt:lpstr>What is Scientific Notation?  Why use it?  How do we do math with it?  </vt:lpstr>
      <vt:lpstr>What are Significant Figures?  Why use them?  How do use these in rounding final answers?</vt:lpstr>
      <vt:lpstr>Accuracy vs. Precision</vt:lpstr>
      <vt:lpstr>Why use Dimensional Analysis in problem-solving?</vt:lpstr>
      <vt:lpstr>What is science?</vt:lpstr>
      <vt:lpstr>Hypothesis vs Theory</vt:lpstr>
      <vt:lpstr>Paraffin Block Demo Challenge</vt:lpstr>
      <vt:lpstr>Floating Cork Demo Challenge</vt:lpstr>
      <vt:lpstr>Density of Liquids Challenge</vt:lpstr>
      <vt:lpstr>Density of Solids Challenge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/>
  <cp:lastModifiedBy/>
  <cp:revision>4</cp:revision>
  <dcterms:created xsi:type="dcterms:W3CDTF">2013-07-30T14:48:57Z</dcterms:created>
  <dcterms:modified xsi:type="dcterms:W3CDTF">2016-09-01T02:22:52Z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