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3" r:id="rId7"/>
    <p:sldId id="294" r:id="rId8"/>
    <p:sldId id="288" r:id="rId9"/>
    <p:sldId id="290" r:id="rId10"/>
    <p:sldId id="291" r:id="rId11"/>
    <p:sldId id="295" r:id="rId12"/>
    <p:sldId id="292" r:id="rId13"/>
    <p:sldId id="293" r:id="rId14"/>
    <p:sldId id="264" r:id="rId15"/>
    <p:sldId id="265" r:id="rId16"/>
    <p:sldId id="266" r:id="rId17"/>
    <p:sldId id="267" r:id="rId18"/>
    <p:sldId id="268" r:id="rId19"/>
    <p:sldId id="269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7CC8-E652-4BE0-87BB-F9728E054373}" type="datetimeFigureOut">
              <a:rPr lang="en-US" smtClean="0"/>
              <a:pPr/>
              <a:t>9/1/2013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6524C-BE54-4B5E-8E76-A83ACD83A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524C-BE54-4B5E-8E76-A83ACD83A5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6EB95-E81B-488A-A022-E8A140A06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5FF6B-A4BD-4841-8539-1EC818E5E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FC2AE-853E-44BF-8D4E-0848E9792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EE05B-7A37-4B98-9FF5-1E056AB5D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76400"/>
            <a:ext cx="3505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676400"/>
            <a:ext cx="3505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295400" y="3962400"/>
            <a:ext cx="71628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4C69-4900-41E7-8E0C-792BD9D7D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B9DD-E643-41EB-AE5E-59DCB5C3E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71628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962400"/>
            <a:ext cx="71628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D691-FA7F-4B15-B5F4-E65752718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2EDFB-5D38-433B-B472-E8D50CC1C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5CC5B-0F3B-47C7-A5AD-B111F152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B2F9-2811-4E61-9E2E-FAA303674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6D051-C877-4F83-BD45-B1CF5902D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581A-67DF-4482-AD9C-CCB271261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BB1D-2CCC-42C7-AFBB-1F4C5EC0A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2F78-3B88-4D70-A866-FB1C8153E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8009-603A-4C38-9D54-9BB3D4128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A5330-661B-45FE-BC20-1B5947F59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6D3F07A7-629A-4C2E-86BC-550CB0453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images.google.com/imgres?imgurl=http://www.vikingsafetyshop.com/usr/viking/TradeingItems.nsf/linkopen/1021971/$FILE/Eye-wash-fountain.jpg&amp;imgrefurl=http://www.vikingsafetyshop.com/usr/viking/TradeingItems.nsf/printform?openform&amp;VIKING@Cargo&amp;h=180&amp;w=160&amp;sz=8&amp;hl=en&amp;start=4&amp;tbnid=CO5XUZbRHq3UwM:&amp;tbnh=101&amp;tbnw=90&amp;prev=/images?q=eye+wash+fountain&amp;gbv=2&amp;svnum=10&amp;hl=en&amp;sa=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osha.gov/SLTC/etools/evacuation/images/floorplan2.gif&amp;imgrefurl=http://www.osha.gov/SLTC/etools/evacuation/floorplan_demo.html&amp;h=420&amp;w=420&amp;sz=16&amp;hl=en&amp;start=4&amp;tbnid=XNsbNB4narIweM:&amp;tbnh=125&amp;tbnw=125&amp;prev=/images?q=emergency+exits&amp;gbv=2&amp;svnum=10&amp;hl=en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images.google.com/imgres?imgurl=http://www.kartek.com/prod-windows/all/safety/bsr-a500.jpg&amp;imgrefurl=http://www.kartek.com/products/all/safety/safety.htm&amp;h=500&amp;w=316&amp;sz=49&amp;hl=en&amp;start=3&amp;tbnid=NLgDD9o4l1R52M:&amp;tbnh=130&amp;tbnw=82&amp;prev=/images?q=fire+extinguisher&amp;gbv=2&amp;svnum=10&amp;hl=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ersonal-protective-safety-equipment.co.uk/images/ladies-shoe-black.jpg&amp;imgrefurl=http://www.personal-protective-safety-equipment.co.uk/safety-footwear/safetyshoesladies.htm&amp;h=143&amp;w=200&amp;sz=15&amp;hl=en&amp;start=82&amp;tbnid=AZxh0jBvZTg2GM:&amp;tbnh=74&amp;tbnw=104&amp;prev=/images?q=lab+safety+protective+shoes&amp;start=80&amp;gbv=2&amp;ndsp=20&amp;svnum=10&amp;hl=en&amp;sa=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hyperlink" Target="http://images.google.com/imgres?imgurl=http://www.michigan.gov/images/cis_wsh_cet0313_105823_7.gif&amp;imgrefurl=http://www.michigan.gov/cis/0,1607,7-154-11407_30453-93831--,00.html&amp;h=900&amp;w=689&amp;sz=217&amp;hl=en&amp;start=79&amp;tbnid=HVTkgUvExn93bM:&amp;tbnh=146&amp;tbnw=112&amp;prev=/images?q=lab+safety+protective+shoes&amp;start=60&amp;gbv=2&amp;ndsp=20&amp;svnum=10&amp;hl=en&amp;sa=N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QBw5a1nKOQ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9812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mic Sans MS" charset="0"/>
              </a:rPr>
              <a:t>Chemistry Laboratory Safety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438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Heat test tubes at an angle.</a:t>
            </a:r>
          </a:p>
        </p:txBody>
      </p:sp>
      <p:pic>
        <p:nvPicPr>
          <p:cNvPr id="11267" name="Picture 6" descr="http://wordpress.as.edu.au/sruba/files/2013/02/Photo-on-7-02-13-at-9.05-AM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Never Heat a Closed Container</a:t>
            </a:r>
            <a:endParaRPr lang="en-US" dirty="0"/>
          </a:p>
        </p:txBody>
      </p:sp>
      <p:pic>
        <p:nvPicPr>
          <p:cNvPr id="4" name="Content Placeholder 3" descr="blow u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676400"/>
            <a:ext cx="4221684" cy="481952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Handle hot glassware with gloves or beaker tongs.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752600"/>
            <a:ext cx="7162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12293" name="Picture 9" descr="Lab-MHFW-BeakerWithTon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0"/>
            <a:ext cx="354227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lov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05000"/>
            <a:ext cx="4038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838200"/>
            <a:ext cx="7162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Comic Sans MS" charset="0"/>
              </a:rPr>
              <a:t>First light the match</a:t>
            </a:r>
          </a:p>
          <a:p>
            <a:pPr eaLnBrk="1" hangingPunct="1">
              <a:buFontTx/>
              <a:buNone/>
            </a:pPr>
            <a:endParaRPr lang="en-US" smtClean="0">
              <a:latin typeface="Comic Sans MS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Comic Sans MS" charset="0"/>
              </a:rPr>
              <a:t>                                             </a:t>
            </a:r>
          </a:p>
          <a:p>
            <a:pPr eaLnBrk="1" hangingPunct="1">
              <a:buFontTx/>
              <a:buNone/>
            </a:pPr>
            <a:endParaRPr lang="en-US" smtClean="0">
              <a:latin typeface="Comic Sans MS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Comic Sans MS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Comic Sans MS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Comic Sans MS" charset="0"/>
              </a:rPr>
              <a:t>THEN</a:t>
            </a:r>
          </a:p>
          <a:p>
            <a:pPr eaLnBrk="1" hangingPunct="1">
              <a:buFontTx/>
              <a:buNone/>
            </a:pPr>
            <a:endParaRPr lang="en-US" smtClean="0">
              <a:latin typeface="Comic Sans MS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Comic Sans MS" charset="0"/>
              </a:rPr>
              <a:t>	Turn on the gas!</a:t>
            </a:r>
          </a:p>
        </p:txBody>
      </p:sp>
      <p:pic>
        <p:nvPicPr>
          <p:cNvPr id="13315" name="Picture 5" descr="4cc5d5_05e7f3ce0d019d358ea9231b7cceae2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3429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t8751175-bunsen_burner-sp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124200"/>
            <a:ext cx="357028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charset="0"/>
              </a:rPr>
              <a:t>Do not smell any chemicals directly!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752600"/>
            <a:ext cx="3505200" cy="43434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>
                <a:latin typeface="Comic Sans MS" charset="0"/>
              </a:rPr>
              <a:t>   Smell </a:t>
            </a:r>
            <a:r>
              <a:rPr lang="en-US" sz="2800" dirty="0" smtClean="0">
                <a:latin typeface="Comic Sans MS" charset="0"/>
              </a:rPr>
              <a:t>chemicals only if your teacher specifically tells you to do so, then use your hand to fan the vapor to your nose.</a:t>
            </a:r>
          </a:p>
        </p:txBody>
      </p:sp>
      <p:pic>
        <p:nvPicPr>
          <p:cNvPr id="2" name="Picture 2" descr="http://o.quizlet.com/i/07xhVMns_Ai_buvrIm5AdQ_m.jpg"/>
          <p:cNvPicPr>
            <a:picLocks noChangeAspect="1" noChangeArrowheads="1"/>
          </p:cNvPicPr>
          <p:nvPr/>
        </p:nvPicPr>
        <p:blipFill>
          <a:blip r:embed="rId2">
            <a:lum bright="18000" contrast="43000"/>
          </a:blip>
          <a:srcRect/>
          <a:stretch>
            <a:fillRect/>
          </a:stretch>
        </p:blipFill>
        <p:spPr bwMode="auto">
          <a:xfrm>
            <a:off x="1295400" y="1981200"/>
            <a:ext cx="4064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162800" cy="6858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latin typeface="Comic Sans MS" charset="0"/>
              </a:rPr>
              <a:t>Do </a:t>
            </a:r>
            <a:r>
              <a:rPr lang="en-US" sz="3600" b="1" u="sng" dirty="0" smtClean="0">
                <a:latin typeface="Comic Sans MS" charset="0"/>
              </a:rPr>
              <a:t>not</a:t>
            </a:r>
            <a:r>
              <a:rPr lang="en-US" sz="3600" dirty="0" smtClean="0">
                <a:latin typeface="Comic Sans MS" charset="0"/>
              </a:rPr>
              <a:t> </a:t>
            </a:r>
            <a:r>
              <a:rPr lang="en-US" sz="3600" dirty="0" err="1" smtClean="0">
                <a:latin typeface="Comic Sans MS" charset="0"/>
              </a:rPr>
              <a:t>pipet</a:t>
            </a:r>
            <a:r>
              <a:rPr lang="en-US" sz="3600" dirty="0" smtClean="0">
                <a:latin typeface="Comic Sans MS" charset="0"/>
              </a:rPr>
              <a:t> solutions by mouth!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4000" contrast="24000"/>
          </a:blip>
          <a:srcRect/>
          <a:stretch>
            <a:fillRect/>
          </a:stretch>
        </p:blipFill>
        <p:spPr bwMode="auto">
          <a:xfrm>
            <a:off x="1143000" y="1219200"/>
            <a:ext cx="365379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9209" y="1676400"/>
            <a:ext cx="370903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1066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why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charset="0"/>
              </a:rPr>
              <a:t>Wash your hands with soap and water before leaving.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676400"/>
            <a:ext cx="2209800" cy="4419600"/>
          </a:xfrm>
        </p:spPr>
        <p:txBody>
          <a:bodyPr/>
          <a:lstStyle/>
          <a:p>
            <a:pPr eaLnBrk="1" hangingPunct="1"/>
            <a:endParaRPr lang="en-US" sz="2800" dirty="0" smtClean="0">
              <a:latin typeface="Comic Sans MS" charset="0"/>
            </a:endParaRPr>
          </a:p>
          <a:p>
            <a:pPr eaLnBrk="1" hangingPunct="1"/>
            <a:r>
              <a:rPr lang="en-US" sz="2800" dirty="0" smtClean="0">
                <a:latin typeface="Comic Sans MS" charset="0"/>
              </a:rPr>
              <a:t>This rule applies even if you have been wearing gloves!</a:t>
            </a:r>
          </a:p>
        </p:txBody>
      </p:sp>
      <p:pic>
        <p:nvPicPr>
          <p:cNvPr id="5" name="Picture 4" descr="wash ha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905000"/>
            <a:ext cx="474345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1628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latin typeface="Comic Sans MS" charset="0"/>
              </a:rPr>
              <a:t>Know the hazards of the materials being used.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05000"/>
            <a:ext cx="3505200" cy="2438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charset="0"/>
              </a:rPr>
              <a:t>Read and reread labels carefully to make sure that you are using the right chemical.</a:t>
            </a:r>
          </a:p>
          <a:p>
            <a:pPr eaLnBrk="1" hangingPunct="1">
              <a:buFontTx/>
              <a:buNone/>
            </a:pPr>
            <a:endParaRPr lang="en-US" dirty="0" smtClean="0">
              <a:latin typeface="Comic Sans MS" charset="0"/>
            </a:endParaRP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4572000"/>
            <a:ext cx="3505200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charset="0"/>
              </a:rPr>
              <a:t>Pay attention to any warnings</a:t>
            </a:r>
          </a:p>
        </p:txBody>
      </p:sp>
      <p:sp>
        <p:nvSpPr>
          <p:cNvPr id="17414" name="AutoShape 10" descr="data:image/jpeg;base64,/9j/4AAQSkZJRgABAQAAAQABAAD/2wCEAAkGBxQTEhUUExQWFhQXGBgaFxcXFxoYGRoYFxgaFhoaHRoaHCggGBwlHBcXITEhJSkrLi4uFx8zODMsNygtLisBCgoKDg0OGxAQGzQmICQ0LywsLCwsLCwsNiwsLCwsLCwsLiwsLSwsLCwsLCwsLCwsLCwsLCwsLCwsLCwsLCwsLP/AABEIALUBFgMBIgACEQEDEQH/xAAcAAABBQEBAQAAAAAAAAAAAAAEAAIDBQYBBwj/xABNEAACAQIEAwQGBgYHBQcFAAABAhEAAwQSITEFQVEGEyJhBzJxgZGhFCNCscHRFVJygpLwJFNiorLh8RYzQ5PSF2N0g7PCwwg0NkRz/8QAGgEAAwEBAQEAAAAAAAAAAAAAAgMEAQUABv/EADURAAEEAQMBBAkDBAMBAAAAAAEAAgMRIQQSMUEiUWHwBRMycYGRocHRFLHhM0JS8UNiwiP/2gAMAwEAAhEDEQA/AAhwC6fst8KenBXBgg/CvT7thv1R8aFfAjNmIMxHu360g+jtP4q4ax3csJb4M3Q/CnHgzdDW7WxFNNsfGp3ejokY1TlhP0OelRHhrVv2w4oS9g1NJPo+NG3UkrF2sKwPqk0Stsj7JrWJgwKY1gCo5PR7DwUYnWct2z0qXuPKr02B5UxsOPKpjoQOq31qzmJskgiKFwdo9OdaW5aFV1q1DaGNKS7Tlgq0wOsIQWGnaflUWQlz4Yga1cG6BQ17LJOUTG9YYQF4OKCsLrtRJBiI9lQ4YjMKPzikhgdkrXEqrGPGbLqGBgqASTP4UeoMVw3FO4H30Ul5aNrIicFAS5Qsh5Cqbi2ONt0GoLHeCQOW+1aRWBqG7FMEMbe0UO8qiS/c2ZW1MAhef5edTnMNDzo8WwAIBMGdD+sdT57k136MuYkifb7qExtPCMPVYcQ0+VMa+Ty+/wDOrVsInQUJesDMsDrWeqAW77QqX2E6fE10XfZ/P+tWmHRSdRp7takxHDbZjSB5GP8AWm/prFhD6wA0VSKN4ETrpNMuYbNuWI6cvuq0tYRRdy8onalj1VSAB50vY4Au7kYcCaQ9q0POk9oGY6Ec/jEiuh6ltCZpLWuccIihkwK66Sf2mE/3qmOHVRsdo9Zj95qVWjQj+ZmpLizGkzFVCOxRQWhrOHXkCJ8z+dFWcHJmn28Hz26/yatrVqABzpsOkB9rKB8lKkxPDjOjlT7J09hkClV1dw/v9sc+XupUb4QDQCWH2tXcWhnSaIxDiogVivpgTdKDaoGs03uTRIZevzpECvOIRAIRrZqC4tFt76EvgUh5Ca1qhdyNAKYSelOFmDTyBsDrSLtNoBMUVxwIrrCOdRMPP51LKKRAWgsSG2AqvCeIgzVyKAu4YC4zSfEBpOmhOo+IrnuIdk9E9prCYLWlQXLXIzrRYOtc2NT785WqqVBnAmi8o61IxAc6eY0qS7eABMUttUQvEoDJpIpFdo351PhLwdJBBGtDo0mkuaW8ogbUGIvlI8LH2CamwlwvupHtEedduARrXMKRmrQRQFLxCnusRt5U/Ocs6zUeIZY1++m3bykADr1rQ4oaUweRVbiQRcQRvmJI02AovDMNaExt6WUg7HafPX206FpdlYcFFqu1K+7D3UxbgJA8xU+M3299Ux0GIeqrbnEWDEEctPjNRXsczxPKm4q0C0Df212zhNtDB92lLILsBMFBE4Lxb8qtCAEiKrLOFU3QYbQTObwwOUVZvbJXWdTT4ow1vigcbKh7nTTepbdkwDO2tObDaDU8qPTCDKAdacIgEJfShwrBh76nVoMj2UOtgodtJqwRNBpVMYseIS3kLhcRrvSp1xQKVY5gtAFpcVhh5j3/AOVDtbirG+1A3ROtd0tAyomuKjNmd6lWz5/Kulqer8qmeU0EoO7ZI5n4Uvo/nRbtUTGp3OTASo1tKAS8BQCSxgAa9T7KDNzDFBmu2gfJ05GY357e+u8ZMYLENOgtXPDy0kzXkVrHgiOm1O02mbM0m0mbUOjNBeqXMThANbto76m4o+41H9NwYGt6z/zF/OvJsZeM6UAb0mik9Gs71jda/uXs44pggdb2HH/mJ+dV3E8dhWcd3dskDUxct6yOQmSfdXldwEwACWOwAJPwGtW+C4Jihlb6O5Azg5kyDLKmZcAGRmAaTz2qGb0dEB2nfsE6PVPJsBbR+JYYR9ba97L/ADyoS5xTDTPf2o6Zl/k1Qp2avPJyRP6zCR7cpPWuXOxN87vZUebN/wBMVC7S6Qf8qoE05/sVnh+J4bvSpv21WNCWBgyNpPSfnU9zjOFbwnE2QCYJLLAB5nrp8ZrNnsYxcA4m0seXlPMjWm3exKGB9MtKZ3Kgj3y9AItJf9Q/I/hGTqDwxaexxLAW1KpdsuRl8QKwxMzIURA0kjanXeKYLKMt+yGnUZ157R+sPOs5/sXbS2zfTrbNqIFv1sx1IPeba7jpUFzsZbItn6Ymp8QyhTvqJNzyp8sOlIsuPyP4S2/qL9lal+KYPL/v8OzmIAZdoG5meuvntUi8TwZAzXLAI3hhHvJAmfZWYfsPb+zjbWYSRoBr/GRrQh7Guf8A9m00zIJWQD7G161n6fSdH/T+F69R/ithiuJYFmlb1gA5QR3iQNdW+BOvspYgYLIe7xNvNmUqWvKwyz4hE7RPU1jP9iHNsMl20Tm2LETrA2Un49KmHYjFgAKLLdAt3U9fWAomQaUk9rPyQOkmbWFsbV/CshM2l18JLJ4hMEDaSKFunDd9AdAAfWlchkZv1p01EjSazCdmcbbH1mHuBRJ0KsJ5mEY8gNfIUHdVlMMpX9oEffTmaCKqDks6p98Lc49rAyd1dtZswBIcbHedff7qKwS2Wdu8v2iEMRnXxSAZ9bpXm2Tz1qvxDlZ59OdEPR7R/cs/VOPRexvYwkkh7X/MXT59RRGGwVm4IQqYEyrBvuNeHJfJ0I2HKOsk7Vv/AERmb9/ytL/irztCxoJtYNS44VzdUK23Mr7JokXNNd4Hx50LjHlz+0fxp6iY10kVzaIaaXRGeVc27CtbhhK6URhj5QJgDy5UNYQAsddQoPTSdvPX7qM+yD586sAwFK5QY5NvaKIciPjUWNfUe77/APKpb+vvprDlyHoEK1wmu0ikClUz3G8popa5z8KEYeyibi+dDla+he5c5qaQa5UmXTpUcCopCmtKTNTGuU277a6oqNzyTSbikJx8zgMSvWzf1jkFP514QMI2aEk9ddv9K914xAwmKkmfo96Bm0IysT4dgRpr5+VeVdjeAjFYoByVs2l726QSPCACFnlMjXpMV09E4NiLipZwXPACm4T2Wv4vxKBbtAw115C+eWdXjy00MkVf4XgPDcN62fFXBzOiT7AQCP4qK4nxk3TkUZLKjwoNBA2Jjn5bCqy4Knm1D5M3Q7h+V39J6GY0Ay89y0mBx99lIweGtIFiQuURM+ag7HkaHxCcQuyGzajYFBpG0Az/AKmj+w9nMLuugNskddH+HX3V27xc/TxbSGtMVUiI1MywIE76/wAzXPkaaHifJROIZM+ONjeyLus8A82sqTcXMtwMrKs5WkGNIIB5afOo7iXH9RcwAgxHP762PbbCoFW4QJLZWPkwInoNQvwqnwKhLJYDaT/CAPw+dJlc6IGubRx6gPaHAcrGY7AuudmXSddRoTGkTReH4XdugFEzAjkQNpE6nSrbjqk23J5gEfumZ/npV32LA+iCPWBaZ8tR8oqWOdz2k+Kc7UOZHuA60sfiMBcsqO8XLMgag7ew+YrvEOGXVTvWtsEBgkgATy051qu09jPhVur6oKsD5MPzK0V2kt/0FUM72ATsYLgfHlVEbnOjt2EH6x1sOMmisnw3gl+8A6J4erHL8J39td4pwC/aUuyeEblSGgdSBtW54zfexYY2wNAADpCiYBAO/LT2U7guJN6wj3Nc4IO2viK7bcqbZpT/AK2WvWUNt1XVecWuD3riBrduQT1Ube0+VGrwDGDXu225OgI/vVrezNoLZAA2u3F6yEuECqDjParEJeuIrLlDMAMkmASKAE5tOGolkkLWAY77TMDh8d3YZTcKMJWbgMg+RY0LiGvgrmUMynxCBtqNgda23BlzYSzOk20MjyANUPCsQ96SxQanvIQ5mJUZSCCAIjXT862YU0EgH3qYTFxdbRg0qMWsNcb663lBBlreh1ETpH41V8a7JvcLthHF1F8QVdGCnUCD0giNDtV5xjCQTlHME+WmtVuBvtbfMrQfwjYjmKbFI5rQWn4HK12jjlaSMFYeypWZkHZhBEEaEEHY1vPRDb+vxH/8l/x0u2GCW/a+nW1hxC31HONAfM7a9DrtU/ooUDEYmP1E0H7RNdESiSIlcV8bo5Nrld3rQk+ZND2z9bAMAKJEbySBr8flUz3gSY5EjfzNPTc6VwbIJC6IOEfYn3UcgLLpttH40HZIJ12FHK8iBpVkYptJLzlC4xYGu4/Oi8k25qsxTtrm6jbb21aYF8yEdIp0NFxHgsfhoKiuiKVMxZiKVSyup5RtGFo7rdaiJFT3UqLu670hUIITQKjYmpyKhI3qJ6IFMY0gwik5imjU0jqi6JnF7QOBxR59zfnrHdNz6azXmPo8f+i8RynWMMNP1S7z8a9H43hmfCYiHygWb8gCZ8B5V4/6PuMW8PintXTlw+Jt90xOmQ723bpBJnkM87CrYgXQOAWseI5mPPQg/VXtttTU2bWn4/AvYum24168mH6wPMVCDrXPaSvuSQ4bm8FbX0f/APG/8v8A99CcTvH9KW5ERlXTUn1ob3z8KK7ANre/c5ft1BxHDXjxC2zHpBRTA9YbHeNJ6SKY72APFfOykDWS3/j/AOQjO3v/ANuOgdfuJqku4dlwxJklrWaNd2AgR76su2dz+iosQ7uABmzHwgjU9dRTuK48Ye2LmXMPCApMT9/KotSdxA78rNPYiYAOp+yzPFroNsCCCUjY7ldatuxQzYMj+03w3oxbneWVvwEBzAKgBkMSkMSo2JOnlvQvY4BcMRr61wETpoxHxqNrPVEtJ8fmte4ujcK4P5TeHubvCwsycrKB+zJBmfIUVx0FsICQYFyxueXeJtrqNflQHYLFfUXLROkhv4hHs+z86O7QW+7wgAZSgdCSR4jFxAOWsDc1VYst8PP2WSDbqNv/AGv5o7tGM2Hy7ZzbUH9phWdHZB8mYXwAoJiCNp860PHsM9zBkWz4gQw6kK+YgdDApdn7jixbVlYvDE5pkSxInfqKZghpJ5H4SYpnxRHYf7uPhzlQdl7YTDLrMXGBMRqGafnVfxfjWC7xw1p+8VirFVTUqY1ltR51YcCzdzJG1+5m/wCY2wHnWL7R4ZlxVxSpl3ZlH6ysxgr7a9RIIru5/dNhYx0zjIa5611W94OB9GsEyfCh6xCnWKquG4W2LBNl5Oc5mKweUaTrAj4+4XHBB/RbJH9WoAn+fu61mezbQr+bD7qLUYjykRttzyDwfuU1rbAkMZPM9azbW2kyBBrT8TeGY89PurNM25J0+c0UPabZVkRN4VpgAfouKXl3TEn2Bo9h8/KofRSPrsQP+7T4FjFEcW/o+DNtjF2/uvMJznpzH73lUHo0uKL10a62jJ2yhGnfn6392qoR/wDNx7+Fy9a8PnwrJbSjPA9YyfbNEYffWoF1idAanvWjDAaEgge3lXKbZNp/REKCYgwJ189PlRquMp186DwVvKgUsWIGpO5NEIwG/PT38hVLeUoqe7lIB0II60zhD+J1UQIHxiklsKFCgBQIgbAeQoPguLRr91AdUylv591VRm3AoD7JR+KFKpcWwze6lSpWt3nK1hNLSPUVPc0wGuvIoQm3KGLRRF2hSutRS8pjU1zT7QqFz5fzFS2m6VO32rTCMIbjF1PomIQ+t3GIYb/1TDfbrXzWvKvp3HgfQcWSNe5v6xrHdmvl/P8AdXT0g7CTIcrbdn+3LW1TD4pPpFhfU1i7aERCPzXbwnpvGla3A28JitcJikk/8K99Xc9mo8XuHvryC0fECPL5Vd8FwfeMJEqDqOs7D3/nWyaRkhsYKfB6Qm04ppx3L1rCLi8IGa3azZokwXGkx6h6GhMV2uxQJLBEaMsQwifItv5+QrGnjOIF1xZxT2Rbtic1yFdl0MJqpJJ0Ecq5/wBonELSgu1u6rbG5aEEjceArMSPjUb9K+6aQfp5+atb6SY475YgSra5jLjMjsZjVQfV0adhykU/inF7l1RnC6bZQRyjWSfOqjD+kJnb6zB4ZiTEr4I56CGPzrl3tth2PiwIG48F35+qI9lRyaaUC9nHGR+VcPSmmcRYqvBW1rtDdtWzaXKV10IJ8+sDXWabgO0t62uVRbjMx1U7sZP2tpqmv9p8CQQMNfDmADnBUa7+vP8AoK7hu0vDgsPYxOeYJlAPnc/CkO07yfYP0/KL9dpHGyPp9VZ8C4o9hi1sITEQ4kbzOhGv50XxHtPeu2mtMLYQn7KkHQg82PMCqmz2m4WdrWKB5+rv7RcqV+P8Nyk5MT7PDOvTxUfq5B/YfkvHXaNztxGfwrvhXaq9ati2VRwObTPIQSDrTh2sxIJIKazoV03knefLes6/aLAELkt4jnObLp0AAf7zXcL2kwIJz4e+x5DMqr1knvJoxHLgBhHy/KUdVobLiPori12qv2lKqLcF2fVSdWYsftbSaf8A7Q3Gc3ClouQozFWJAXMRlloUyx1H4VS3+2eAExgWJH617oN9SZqNvSBZAheHWRH2muZjp5d2PZvRtgmJOPqlv12j52fRaTC9qLqKqfVwogaH89TU3CmYJKjeOU1lR6RcQQEt2cNbGmyEtp55gD8KsLXFMTdw9xyxt3CWy5fBGsjUbb1s2nftAdVYU51sTr2MpaLF4ZjJusloc2uGBA+Xzqiv8TsWmmx9c6nR2EWwRziJPu+NVdrh4a3N67mdpEsSWM6aTJ0neu4hAiRb3A1n3RPLaij07Kom/oFM/UyHjCium5cfvLzEs+pJMaDkOQEchV/6MGP0i/P9Upj2ttVBjb7KzAEnpMQAdDV/6MmH0m8AP+FrJ0MOPhoYq1xtilAoqyV5Cnz+U1YONqAFoL4V0UEgfGjVbQVwx1XRStWQCWHMCfOP8jUmHtQWBJIJBE8oA0n2iffUmbSujanMwUsqZDoPuqTDoAWgDXX26VBYmNdYH8mOX+dFKNZ20qyHlLcld328vhSpjHSlRO5WBaG5Ueau3TXBVjzlTJtw0Mza0S4oN21qOc0mMCWXWiEFDI2tEIaCM2tcicPhku23R5h1uIVkiVYBW1Gxg1mG9E3DP6q5/wA+5/1VrOEA66+HXToZ/EfhXmn/ANQqzZw2n2r0fwLVsAO0AYtKecq1ueivh/8AV3Br/XXPbsT5VPY7D4LDwUV56m4x1Gg3Om5q27cOP0biRO+Hu/8ApNWZ9EdofQLg0EYh/KPBbqST1gY4teceKczaSAQrDD+jrh8kd2+qwSbrHTQ8/VM8xrU3DuweCtXLmVGBbKCS+aRED1gYHs3gTXmvbwtjcbiyiIUwtkZiQTAQqLjDKfWzO286WvKvTuwfFvpOCw75vrAgS5PNrX1bn2mA371FJ6xsbXE3nPxGL+iwVuICqb3o84eAMgchCQB3zkLm33aNTFV2L7DYHKQEYnNv3jZvYNar+NejXC2EbEviLoRDJlEG+wGm5YgeZNUfo44aWxq3QIVFYbamQRE+QIqfUNc6N0jZSK99We7KbEQHBpb5+S1+I7AYFELlbkqJX61jBPkT1igMN6PcC1kuyuW1171+UedB+lXiDXDYwagZnulyJmQD3duR0k3D+4Kg9HmOIW9hW3t3M4HLXwMo9hUH9+oZHTtg9dvPus8XVpzQwv2bfj8OFfcN9HmBChiGk6/71hA5c6fc7C4N1GVTMhTFw6HYzG5n8KyHa/ha3eL2bJlQ62lmASJLaidJpvbLs0OGmxdsX3zM8A6Kwy+KfDoV6g+W81SyN7mMHrSHOFjn97SnOAJ7OAVvH7B8Ps7KZymA9wnN7jOvsFPXsLgboBCMYVRo7D1PAJjc9Sd6yHpPJufQLjqA72CzjQQT3ZOh82OlFdqOwhwmH7/C32D2A7H7DlCyliGWPV3jmD8a2sdYJdz55v7JJcK4Vw/YDh9xSRauQDGtxpkDyqTFdgOFpAfwEj7WIZeXQuJqut9s7h4RdxJjv7bC0TAAN1oCvG3qurEbSDQfYvsNbxtj6VinulrpYrDCYErmYspzEkGOUAe4Imygu9Y41x8fwteW0NoV7/2d4PIWCMTyi42v9rQmdNYFPv8ABrEC0TmBAzAMQdIjUGZ86zfZhrnD+IPw9nZsO5OWfDGZc6OAPUOuUxGuvIU7hqTxjEN0z+epynlvoKVqInNaaecCxkn7o4nAnIGTS0b9lsGsEeEA7lokwftEg9NjQ/DOAWmRiyEZWKyTqVkjNqNJ0I8jQ/b7WxbBaALshepKP/mag7XYt1wmDtr6r21LeeVUAB6gSTHs6UMLTMwHcc3+yN7thIpFPwvBlmVDnaPDFwmQoltQYkQd9a03BOz9jDt3llYZ1yli7GR6wgEkakDWsfieB95atvhGlk1JJyx5iBoc0fGtw5ZMMJClgg06lRmIA+0YBgc45U6LvDifAoH9xCz1yZM9T99GWtUFAm5m8Q2MkaQYOuo5HWjMC0qRULVT0TrPrbzsYPLl+FS4hCZA5zJBgjTcedR4cfj8J0om5yo2lA5Q4K2VVQSSygLmMAt56eyjgx/n2UHnBUkHnHTVdCPjNFYYaD51ZE7t0lO4tSEaCuU65SpxQBXF001K7fpiGqHntJXRPNA3udGk0FeqLVHCZFyuKKJtUMu1da4wZIEqScx6aafOkQORPCLUXcn1QBJYzOwA5Rpv7awHp3vt9HwhdYab0idiFWD/AJV6Bg8SVKj7JLCTssayfuFU3pK7GNxJLKpeW13feGShac4UaQRG3zroaUtsuz3FKlvAKxXaH0S4fD4W9iFv3S1qzcuAFbcEohcAws6kVP2G4oMPwe/dIJPfvH8Nvn/Pzr0XtFg+/wAPewwbKblp7eaJAzoUmOcTWNtdg7ycOODGJQFr2d3yEArCwsZpBzIpmaCSVsgLHnr9Oq1gLSHBef8AZLtlh8GmKTEWnuviRlcqUjIQ0g5juTcc/CtN6COMCMRhmPS8nmR9Xc/+L4mvTuzHClw2FtWBDC2gBYCJaJZo5ZmJMedYvinZTJxc4i3eCd+plMp0JQW2GadyRnA/sH2F0jxsc4dePPRA0W4BZn0hcZbiOMXAYb1FcBn5M6+ux/s2xIHU5uq1peC8INnEIEEWUtlNRqZIbPO0kzPmazdj0W4nDkZMYqkggFA6GBryaSNBp5URgOzGMw9wO2Nd9GCgm4yyUZZIZyDBKn3VzNY6Mja14AHSjkquAOGdvPW1lONdoEbi1zEOC1u2WS0AQP8AdjuxvyLZ2/eFM4BxtP0ql4KVS64Uqdx3gVQSRpHeBT8a3PAuyIwFk5ri3HuMJZVI8AHhGpJJkt/FXO0vY36alpkuC3cTNDQdQwB5cwRSTqYDOY6xt27r6c8V3ohG8R7rzd1/Koe2GEN7i9u0GyNct2lDa+AszgNoQTHQEUJ2i4Dc4e9m7dcYmGYjvA0HJ9lgzNKnMfhWzxPZN7uPsYw3lHdrbzLlMsbZJJBnQHMad2v4Ddx2dAwBtw6rE5lYMI1Ig6c+lPj1IAjaDiqOPJ+SU6MkuJ+CofTDiA74N12Nu6R7GNsit723xSWuH4kuYDW3QdS1wFQB5yay/HuwtzEW8GhdVazbKXGykyQqaxO8rEDeZoLC+jW7dcHEYy4yj7MNm1/VZ2OXUdDVDZW9kOOc9D3+5KLDmuFncPw9/wBAYl4MHE239qKLak+yT/dr0f0XYlX4ZYy6lAyMOYYMd+mhU+w1dXeHWlwzWcg7qCCvIhj4p6kySTzk1gB6P79jM+Exr2rTbiXBiYElG8e+hj314ztLi12Ov2Xthqx7kN2ibveNr3csENtSRrqiF2+A091TcMYfpG60RLsOvrICPlWi7MdiFwa3CbrXL9wEG5BAWfF4RJInmSZPlQXGuBW9GtllcyMx1nKSATouo02A066Gp9S8AknAqrToW2ABzdqLtnlNtJ+y5aB5W2B/xfdUnGL9gYPD2L6tmuWVKHYI2VVktMiJ13Gu1CYXs8zlWvXs4nLkgy3UEk7HoPjWh7TcETEoQSVZTNtgJiVGmX7QMbeVL08jGsDd111Hiila4uuvgsjxvhdzCojLdMqdxodQeY3Gmxr0DhGLa9hrNxh43VDImJic3kDHwNYE8Cdc63Ge6ttAwInxzrlWWJEQB91brC4tbuFBsBHIUqisSgDqhXLMaHSDGwJquJ+4VdnvSnsrNV4KovGSSNiSR8ZqbCjQ0NpqAIEmABAA5COUVLhX1rmtKrU6HUDlr/lT+IM4VcgBJPPp1qMmD7/8qnumQK0OoFCRkJMuo0j/AFn5zRGHqJzIqXD7fGq4f6lpTvZUrmuU12pVS45QBXd2owakZhTQaokGUkLjGhmoh6Gyjl86g1ItNjXSNKV22zDwmDXDyopE50qBm5a91ZU+BsHISNW8ceemgnkJqzunagMHfAUDqT99F3SdDy510YtrWmvikOskWsP6SO2D4Pu7eHt97iHGaILBFJKqxC6mWkAaTB15HPYvtLxbD5TjMOndEFjlAkBfERmVyA3kd+ulCceHedp7KvsjWss/2LBvD++Zr07i+Bt3k7u8odJBIMgH4EdaCcMaO0LvlGyzweFke23bW9hmwhw7WAl9LjzeD6gd0VUBSIc5joedaftjcFvCX7+RHewj3LecSAyp8fnXmXpb4cUXDFO7C2BcUJ4gfHctqoUEy8QDE6CDrUnaHtLxl8NfTEYFLVp7bi4wRhlQghmBN0xA8jtRxU6MX8jXnuQvsOwjsN2zxD8Iv41ls97auBEARskFrQ2zzMOdj0qiwnaril9BcXDWntmYZUYbac7vUR7qj4b/APjmM/8AEL/jsUL2a4xj7WGRMPhe9tAtDZWMnOSdQwBgkj3VNPC3a5zWtJuu1gcJsbzYBJ46LRcR4ljU4d39+2tu4rqoBGgUsqqYDHr1oTsN2wvXr5w90IPqs6FQQZEEjVjIgn+Gj+1mMvPwUvibQt3C6ZrcEQoxCgAgknVQD76yaD6Pc4VjNlYC2++njdCdf+7fn+qKij0sZY4VTiSBXQ1dDwTjK6xnAryVse3Xa29gms28OLZd1dmzqzQojLAUiJ8f8JoPg/bPEPhMTinNvOhVRlQ5YzWxOUvJP1jc6qMcPpXEcdc3TCYW8qnkGFpkj+J7v8NC9m0ng+NO/wBYgHvax+VUsjaImADNi/jn9kouO5x963vDO2LfosY3EBS2Z1yIMoZhca2iiZjYEnoCazdntHxm7aOLtIgsa6BFPhUmSFZs7Aa6jeDFUXE7xHBcEORxV+fbmux95r1bspaU4HCKvq9xbnSQZtjMPbLVU4NZmuv8JIsqu7FcfONwt12lbqsM6gysbqUk6Aw2h5gjkDWa7Y9ucThsSbWG7vLbtrmLJmMkzvIgaoPaa2/CuEWMJbvm3bW2PtNtIUE+4AE/E15n2PS1i14jdxF20j3lZLfeOqkFybn2iPVKWh+6anhY0y7wMAceN/7THk7avzS9P7N4vv7AvEwMRDAZp3trKxGhBVhGu1Y3slxc3zdGIghXQJlhDmvO2bY67D2AaUT6JccLmGNh5DWLuZVnXLdVxB66958qp+xWGm9e8QXJctttvDvsZEGCfcTRzxt9W/cL/wBr0bjuFLQ8W4ktgm7l0WD3fV4gAHl4okwdjVO2L4hcsHFZlW342yKqxlXdoIOxBOpkwauOK8POJzKxCloYGIEiCNJ8vmao71ziGBttby5rIDbgOgBmSCviXcnWPZUXo8NLHDBN9e5P1Nhw93RaHstjLmItW7qsikOBd03j9X2gzHnV1bwgRmNoqk3WZ1ysyHMbaE7+Fso9ksTtNVnY3idu/hUYLlbMUYACQ3kRyiIqzxeFV2V2dx3bEQrBAxcpAI+0JAEaTPOqYm7DVV4c14Jb3buqpbpMmTJ5nmTz+dKw+tLGAh2B1IJk7Seu5rloa1zr7RVI4Rlwc/ZUjmVPuqJhofZT1bT4Udrx4XUJ9+lF29FHn+NDLvU6HwD2/jVOn9rz4JL10mlTWNcqgnKGlfPXCdK64phOlVPPKQF15gxvQ9mY186JGxqFRpUOp5CYw4XDyoobVDlqVjpTIRtCB5tTYctlQqPtNJ6a71YMTpO/P20LgCO7Egazv+0alBprCAOeaQuz8F5X6U+E37GMscRw6F8mQuAJhrbEgsAJKshKE8o86A472wv8R7uzgbV9GzgsVaDIBAGZPVTUkliNhXr94/n8KFw4LPEwscpmZHT7/OhMwDw3bZ6Iwy2k3715R6VuF3U/Rls57zW7ZV3AZyXBsyzHU6mTryr0nt5bNzA4lVEs1l1HIDOILE9Bvp0q2wdlUJgNmPrSxI3M7mhsRdRVJLQASOXMGB560UkxDBx5N9e5Y1naXjmBw7Ds/ilytm79dIMmLljUDcig+AdsbmDsJa+itcKFjOdlnMxbYWz1r1lMbmLENoBrPltHt1qDAMM/vJHxmuY/XRv7DmWCb5rw6KtsDm5BqhXCxPaPjj4/g1+53DWmF22mSSxOV7TZtVGni6ct6r+M8PN3gdmFYvaIcAAzGdlbT9lifdXqt7UHmCPkaz1vEhFKzouaDO41j20iTV+rI2jg3z8KRMh3A2elLI9ieHsnDMZduKe8vpe3HiKqjRPMkuzmT1FAdnMFc/Q2N8DSXELlMmO51iJ5GvU7OKt21UswgrmA+1AXMYG50B+Fc7N4lblgMrAq+YjlpJGvQ71VFI97tzhyb91cBJe0AY6YWB4Z2ebFcDW0qxdt3XuIDocwuP4ddBmRmE9SKF4d2zv4fCnBHCP3qoyIxDzsVEplkkbCDERtFesZVW34JI3EHN6zT+NOt4kEEzGWZnlpOvlGtWCXtbXdc/NJLcWF5HhsDiMPwrFM/eF8QyWwpzuyoJzEqJKkgvv0Wasuyfo6w97C27l83ld1LFQyiNZ2KEg7c+taqxi1xGHvFCGhnKjNkzNmO/OIK76airPDsy27KZcyFArMDEEAAGN4MnWdI86U2dxP1+3yRujAC877PYJsLxVrNsOLT2zbDETplDo5OWM0giY5mq2wcRh77kWm8TbMjbBiQY3jzr0/9GWXxAvQGe3mUa6DQKRHKNfmapsdjVYjXUsCDOw2NK1Gr2toi7wfgmQw26wa/lU7d7i7JW5a7tlKsgysuYgnTxbEj76gHF8bbw30U4UglGthsrE5YI1AEaA6EmNt6uLnElVgxJyK41AmOfLlodauuIY0eF5XuzbZlY7mV2HtlefLQUGln7DsAC+EUsWRlVnYPh5sYW2W0a5czEdBEASN9vnVuLOl6SoQPmGYCMvhJzBtvVInofIUsHYfuVN2FIVPDp4IAkZuc9fKh7yk33tXFBs3LWWSRqzEBlganTWYBmetUtduy73pRFcIDF63GOm/LbXf3U22hBqLD4c25RjJXSSc2g0Bn2RRSmucfaKoHClY1yydBSao7LwK91R9EdaPi9xp1z1F9o++o7R1Hv8AupYhvCs9R981bGcefBIcMrpalTM1KtJyvUtNiFA256n21CdqlxB1qGdqtkPKlCmG1MVdKeNq4KQ8WVoTHOtPZtKbcGtNZqBzttrQLQV9CTALb/rHn5A0vo7/AK7/AMR/OpwdfOpuVRBocSSnFxCCfDMftv8AxN+dQdywMh2B8mI/GrZV0qG4lDJCKsLzZDwq7NcH/Eufxt+dCYixMBiSPMk1autD3xtUM26slOY7KqruGIGk/GmGwercuZq4KCKEYeKlSMqj3oxISq65beNHf+JvzoP6Nvud6tsVtUFvYjrSCSDVpjSaQv6OR4LKCYyyQCcuvhk8tTp50fZwYtqFSVHRTlG+u1Owa7ijI0q/TZbbkiQ5UaBxpmaP2jTMWvgeSSMpzAkkEQRBHMcoom2NBJmuuwAq8AAZSLyqg4JEJCDLP6uk/CosSLmQhHYMoBHiPU6fARU7vLGp7CDVucRvpoTy95rnwyb5CU92Aq7FWgqkjQkmSNCZ3mN+fxqls4VcxgbVfYrUAct6BiDQukPROYKCGOEQxIG45edFY+2AsDnsOVOyg/KiMSvhj/WjjcdtErDyg8MAR199E90ghioiNfYd5oDhbtLSsAMQPMdaswo517cQaK84KDDqFaBsSdPOdPlFWNuq0j6w67RVhaNMjPIQuUjtUPOpnA+VQO0EGmk968EbYbaeRp+IOiH+1HxBFD23qbEn6v8AeX/EKsjNNKS7kLjQKVPCya5TCwk4Q7lob+9RgbUqVUSKccKcDSuTSpUt6wLlMujSlSpcvsla3lRqugqalSqdiY5OqJ6VKifwhCHaoLw0pUq5s3BT2qN25UNf0ZfOfumuUqB2QUbVDjdqEJilSqCT21Qz2UbYELPWpFbwj2fjSpVc3FAd34SCpkEe+ob5pUqrm9hKbyg1Xep0WAa7SqLSjBPnqmvVa78vL+fv+VRxXKVeHRN6JIIqXEtA2pUq8zgreqrbL6kDkR86tEWV16/z99KlTCBfwXncIO+PHPnEe+jrJpUqJnKw8Kd9qgunSlSp7uEDVLa39340WG5cpFcpVZF0S3qUb0qVKqzykL//2Q=="/>
          <p:cNvSpPr>
            <a:spLocks noChangeAspect="1" noChangeArrowheads="1"/>
          </p:cNvSpPr>
          <p:nvPr/>
        </p:nvSpPr>
        <p:spPr bwMode="auto">
          <a:xfrm>
            <a:off x="18256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AutoShape 12" descr="data:image/jpeg;base64,/9j/4AAQSkZJRgABAQAAAQABAAD/2wCEAAkGBxQTEhUUExQWFhQXGBgaFxcXFxoYGRoYFxgaFhoaHRoaHCggGBwlHBcXITEhJSkrLi4uFx8zODMsNygtLisBCgoKDg0OGxAQGzQmICQ0LywsLCwsLCwsNiwsLCwsLCwsLiwsLSwsLCwsLCwsLCwsLCwsLCwsLCwsLCwsLCwsLP/AABEIALUBFgMBIgACEQEDEQH/xAAcAAABBQEBAQAAAAAAAAAAAAAEAAIDBQYBBwj/xABNEAACAQIEAwQGBgYHBQcFAAABAhEAAwQSITEFQVEGEyJhBzJxgZGhFCNCscHRFVJygpLwJFNiorLh8RYzQ5PSF2N0g7PCwwg0NkRz/8QAGgEAAwEBAQEAAAAAAAAAAAAAAgMEAQUABv/EADURAAEEAQMBBAkDBAMBAAAAAAEAAgMRIQQSMUEiUWHwBRMycYGRocHRFLHhM0JS8UNiwiP/2gAMAwEAAhEDEQA/AAhwC6fst8KenBXBgg/CvT7thv1R8aFfAjNmIMxHu360g+jtP4q4ax3csJb4M3Q/CnHgzdDW7WxFNNsfGp3ejokY1TlhP0OelRHhrVv2w4oS9g1NJPo+NG3UkrF2sKwPqk0Stsj7JrWJgwKY1gCo5PR7DwUYnWct2z0qXuPKr02B5UxsOPKpjoQOq31qzmJskgiKFwdo9OdaW5aFV1q1DaGNKS7Tlgq0wOsIQWGnaflUWQlz4Yga1cG6BQ17LJOUTG9YYQF4OKCsLrtRJBiI9lQ4YjMKPzikhgdkrXEqrGPGbLqGBgqASTP4UeoMVw3FO4H30Ul5aNrIicFAS5Qsh5Cqbi2ONt0GoLHeCQOW+1aRWBqG7FMEMbe0UO8qiS/c2ZW1MAhef5edTnMNDzo8WwAIBMGdD+sdT57k136MuYkifb7qExtPCMPVYcQ0+VMa+Ty+/wDOrVsInQUJesDMsDrWeqAW77QqX2E6fE10XfZ/P+tWmHRSdRp7takxHDbZjSB5GP8AWm/prFhD6wA0VSKN4ETrpNMuYbNuWI6cvuq0tYRRdy8onalj1VSAB50vY4Au7kYcCaQ9q0POk9oGY6Ec/jEiuh6ltCZpLWuccIihkwK66Sf2mE/3qmOHVRsdo9Zj95qVWjQj+ZmpLizGkzFVCOxRQWhrOHXkCJ8z+dFWcHJmn28Hz26/yatrVqABzpsOkB9rKB8lKkxPDjOjlT7J09hkClV1dw/v9sc+XupUb4QDQCWH2tXcWhnSaIxDiogVivpgTdKDaoGs03uTRIZevzpECvOIRAIRrZqC4tFt76EvgUh5Ca1qhdyNAKYSelOFmDTyBsDrSLtNoBMUVxwIrrCOdRMPP51LKKRAWgsSG2AqvCeIgzVyKAu4YC4zSfEBpOmhOo+IrnuIdk9E9prCYLWlQXLXIzrRYOtc2NT785WqqVBnAmi8o61IxAc6eY0qS7eABMUttUQvEoDJpIpFdo351PhLwdJBBGtDo0mkuaW8ogbUGIvlI8LH2CamwlwvupHtEedduARrXMKRmrQRQFLxCnusRt5U/Ocs6zUeIZY1++m3bykADr1rQ4oaUweRVbiQRcQRvmJI02AovDMNaExt6WUg7HafPX206FpdlYcFFqu1K+7D3UxbgJA8xU+M3299Ux0GIeqrbnEWDEEctPjNRXsczxPKm4q0C0Df212zhNtDB92lLILsBMFBE4Lxb8qtCAEiKrLOFU3QYbQTObwwOUVZvbJXWdTT4ow1vigcbKh7nTTepbdkwDO2tObDaDU8qPTCDKAdacIgEJfShwrBh76nVoMj2UOtgodtJqwRNBpVMYseIS3kLhcRrvSp1xQKVY5gtAFpcVhh5j3/AOVDtbirG+1A3ROtd0tAyomuKjNmd6lWz5/Kulqer8qmeU0EoO7ZI5n4Uvo/nRbtUTGp3OTASo1tKAS8BQCSxgAa9T7KDNzDFBmu2gfJ05GY357e+u8ZMYLENOgtXPDy0kzXkVrHgiOm1O02mbM0m0mbUOjNBeqXMThANbto76m4o+41H9NwYGt6z/zF/OvJsZeM6UAb0mik9Gs71jda/uXs44pggdb2HH/mJ+dV3E8dhWcd3dskDUxct6yOQmSfdXldwEwACWOwAJPwGtW+C4Jihlb6O5Azg5kyDLKmZcAGRmAaTz2qGb0dEB2nfsE6PVPJsBbR+JYYR9ba97L/ADyoS5xTDTPf2o6Zl/k1Qp2avPJyRP6zCR7cpPWuXOxN87vZUebN/wBMVC7S6Qf8qoE05/sVnh+J4bvSpv21WNCWBgyNpPSfnU9zjOFbwnE2QCYJLLAB5nrp8ZrNnsYxcA4m0seXlPMjWm3exKGB9MtKZ3Kgj3y9AItJf9Q/I/hGTqDwxaexxLAW1KpdsuRl8QKwxMzIURA0kjanXeKYLKMt+yGnUZ157R+sPOs5/sXbS2zfTrbNqIFv1sx1IPeba7jpUFzsZbItn6Ymp8QyhTvqJNzyp8sOlIsuPyP4S2/qL9lal+KYPL/v8OzmIAZdoG5meuvntUi8TwZAzXLAI3hhHvJAmfZWYfsPb+zjbWYSRoBr/GRrQh7Guf8A9m00zIJWQD7G161n6fSdH/T+F69R/ithiuJYFmlb1gA5QR3iQNdW+BOvspYgYLIe7xNvNmUqWvKwyz4hE7RPU1jP9iHNsMl20Tm2LETrA2Un49KmHYjFgAKLLdAt3U9fWAomQaUk9rPyQOkmbWFsbV/CshM2l18JLJ4hMEDaSKFunDd9AdAAfWlchkZv1p01EjSazCdmcbbH1mHuBRJ0KsJ5mEY8gNfIUHdVlMMpX9oEffTmaCKqDks6p98Lc49rAyd1dtZswBIcbHedff7qKwS2Wdu8v2iEMRnXxSAZ9bpXm2Tz1qvxDlZ59OdEPR7R/cs/VOPRexvYwkkh7X/MXT59RRGGwVm4IQqYEyrBvuNeHJfJ0I2HKOsk7Vv/AERmb9/ytL/irztCxoJtYNS44VzdUK23Mr7JokXNNd4Hx50LjHlz+0fxp6iY10kVzaIaaXRGeVc27CtbhhK6URhj5QJgDy5UNYQAsddQoPTSdvPX7qM+yD586sAwFK5QY5NvaKIciPjUWNfUe77/APKpb+vvprDlyHoEK1wmu0ikClUz3G8popa5z8KEYeyibi+dDla+he5c5qaQa5UmXTpUcCopCmtKTNTGuU277a6oqNzyTSbikJx8zgMSvWzf1jkFP514QMI2aEk9ddv9K914xAwmKkmfo96Bm0IysT4dgRpr5+VeVdjeAjFYoByVs2l726QSPCACFnlMjXpMV09E4NiLipZwXPACm4T2Wv4vxKBbtAw115C+eWdXjy00MkVf4XgPDcN62fFXBzOiT7AQCP4qK4nxk3TkUZLKjwoNBA2Jjn5bCqy4Knm1D5M3Q7h+V39J6GY0Ay89y0mBx99lIweGtIFiQuURM+ag7HkaHxCcQuyGzajYFBpG0Az/AKmj+w9nMLuugNskddH+HX3V27xc/TxbSGtMVUiI1MywIE76/wAzXPkaaHifJROIZM+ONjeyLus8A82sqTcXMtwMrKs5WkGNIIB5afOo7iXH9RcwAgxHP762PbbCoFW4QJLZWPkwInoNQvwqnwKhLJYDaT/CAPw+dJlc6IGubRx6gPaHAcrGY7AuudmXSddRoTGkTReH4XdugFEzAjkQNpE6nSrbjqk23J5gEfumZ/npV32LA+iCPWBaZ8tR8oqWOdz2k+Kc7UOZHuA60sfiMBcsqO8XLMgag7ew+YrvEOGXVTvWtsEBgkgATy051qu09jPhVur6oKsD5MPzK0V2kt/0FUM72ATsYLgfHlVEbnOjt2EH6x1sOMmisnw3gl+8A6J4erHL8J39td4pwC/aUuyeEblSGgdSBtW54zfexYY2wNAADpCiYBAO/LT2U7guJN6wj3Nc4IO2viK7bcqbZpT/AK2WvWUNt1XVecWuD3riBrduQT1Ube0+VGrwDGDXu225OgI/vVrezNoLZAA2u3F6yEuECqDjParEJeuIrLlDMAMkmASKAE5tOGolkkLWAY77TMDh8d3YZTcKMJWbgMg+RY0LiGvgrmUMynxCBtqNgda23BlzYSzOk20MjyANUPCsQ96SxQanvIQ5mJUZSCCAIjXT862YU0EgH3qYTFxdbRg0qMWsNcb663lBBlreh1ETpH41V8a7JvcLthHF1F8QVdGCnUCD0giNDtV5xjCQTlHME+WmtVuBvtbfMrQfwjYjmKbFI5rQWn4HK12jjlaSMFYeypWZkHZhBEEaEEHY1vPRDb+vxH/8l/x0u2GCW/a+nW1hxC31HONAfM7a9DrtU/ooUDEYmP1E0H7RNdESiSIlcV8bo5Nrld3rQk+ZND2z9bAMAKJEbySBr8flUz3gSY5EjfzNPTc6VwbIJC6IOEfYn3UcgLLpttH40HZIJ12FHK8iBpVkYptJLzlC4xYGu4/Oi8k25qsxTtrm6jbb21aYF8yEdIp0NFxHgsfhoKiuiKVMxZiKVSyup5RtGFo7rdaiJFT3UqLu670hUIITQKjYmpyKhI3qJ6IFMY0gwik5imjU0jqi6JnF7QOBxR59zfnrHdNz6azXmPo8f+i8RynWMMNP1S7z8a9H43hmfCYiHygWb8gCZ8B5V4/6PuMW8PintXTlw+Jt90xOmQ723bpBJnkM87CrYgXQOAWseI5mPPQg/VXtttTU2bWn4/AvYum24168mH6wPMVCDrXPaSvuSQ4bm8FbX0f/APG/8v8A99CcTvH9KW5ERlXTUn1ob3z8KK7ANre/c5ft1BxHDXjxC2zHpBRTA9YbHeNJ6SKY72APFfOykDWS3/j/AOQjO3v/ANuOgdfuJqku4dlwxJklrWaNd2AgR76su2dz+iosQ7uABmzHwgjU9dRTuK48Ye2LmXMPCApMT9/KotSdxA78rNPYiYAOp+yzPFroNsCCCUjY7ldatuxQzYMj+03w3oxbneWVvwEBzAKgBkMSkMSo2JOnlvQvY4BcMRr61wETpoxHxqNrPVEtJ8fmte4ujcK4P5TeHubvCwsycrKB+zJBmfIUVx0FsICQYFyxueXeJtrqNflQHYLFfUXLROkhv4hHs+z86O7QW+7wgAZSgdCSR4jFxAOWsDc1VYst8PP2WSDbqNv/AGv5o7tGM2Hy7ZzbUH9phWdHZB8mYXwAoJiCNp860PHsM9zBkWz4gQw6kK+YgdDApdn7jixbVlYvDE5pkSxInfqKZghpJ5H4SYpnxRHYf7uPhzlQdl7YTDLrMXGBMRqGafnVfxfjWC7xw1p+8VirFVTUqY1ltR51YcCzdzJG1+5m/wCY2wHnWL7R4ZlxVxSpl3ZlH6ysxgr7a9RIIru5/dNhYx0zjIa5611W94OB9GsEyfCh6xCnWKquG4W2LBNl5Oc5mKweUaTrAj4+4XHBB/RbJH9WoAn+fu61mezbQr+bD7qLUYjykRttzyDwfuU1rbAkMZPM9azbW2kyBBrT8TeGY89PurNM25J0+c0UPabZVkRN4VpgAfouKXl3TEn2Bo9h8/KofRSPrsQP+7T4FjFEcW/o+DNtjF2/uvMJznpzH73lUHo0uKL10a62jJ2yhGnfn6392qoR/wDNx7+Fy9a8PnwrJbSjPA9YyfbNEYffWoF1idAanvWjDAaEgge3lXKbZNp/REKCYgwJ189PlRquMp186DwVvKgUsWIGpO5NEIwG/PT38hVLeUoqe7lIB0II60zhD+J1UQIHxiklsKFCgBQIgbAeQoPguLRr91AdUylv591VRm3AoD7JR+KFKpcWwze6lSpWt3nK1hNLSPUVPc0wGuvIoQm3KGLRRF2hSutRS8pjU1zT7QqFz5fzFS2m6VO32rTCMIbjF1PomIQ+t3GIYb/1TDfbrXzWvKvp3HgfQcWSNe5v6xrHdmvl/P8AdXT0g7CTIcrbdn+3LW1TD4pPpFhfU1i7aERCPzXbwnpvGla3A28JitcJikk/8K99Xc9mo8XuHvryC0fECPL5Vd8FwfeMJEqDqOs7D3/nWyaRkhsYKfB6Qm04ppx3L1rCLi8IGa3azZokwXGkx6h6GhMV2uxQJLBEaMsQwifItv5+QrGnjOIF1xZxT2Rbtic1yFdl0MJqpJJ0Ecq5/wBonELSgu1u6rbG5aEEjceArMSPjUb9K+6aQfp5+atb6SY475YgSra5jLjMjsZjVQfV0adhykU/inF7l1RnC6bZQRyjWSfOqjD+kJnb6zB4ZiTEr4I56CGPzrl3tth2PiwIG48F35+qI9lRyaaUC9nHGR+VcPSmmcRYqvBW1rtDdtWzaXKV10IJ8+sDXWabgO0t62uVRbjMx1U7sZP2tpqmv9p8CQQMNfDmADnBUa7+vP8AoK7hu0vDgsPYxOeYJlAPnc/CkO07yfYP0/KL9dpHGyPp9VZ8C4o9hi1sITEQ4kbzOhGv50XxHtPeu2mtMLYQn7KkHQg82PMCqmz2m4WdrWKB5+rv7RcqV+P8Nyk5MT7PDOvTxUfq5B/YfkvHXaNztxGfwrvhXaq9ati2VRwObTPIQSDrTh2sxIJIKazoV03knefLes6/aLAELkt4jnObLp0AAf7zXcL2kwIJz4e+x5DMqr1knvJoxHLgBhHy/KUdVobLiPori12qv2lKqLcF2fVSdWYsftbSaf8A7Q3Gc3ClouQozFWJAXMRlloUyx1H4VS3+2eAExgWJH617oN9SZqNvSBZAheHWRH2muZjp5d2PZvRtgmJOPqlv12j52fRaTC9qLqKqfVwogaH89TU3CmYJKjeOU1lR6RcQQEt2cNbGmyEtp55gD8KsLXFMTdw9xyxt3CWy5fBGsjUbb1s2nftAdVYU51sTr2MpaLF4ZjJusloc2uGBA+Xzqiv8TsWmmx9c6nR2EWwRziJPu+NVdrh4a3N67mdpEsSWM6aTJ0neu4hAiRb3A1n3RPLaij07Kom/oFM/UyHjCium5cfvLzEs+pJMaDkOQEchV/6MGP0i/P9Upj2ttVBjb7KzAEnpMQAdDV/6MmH0m8AP+FrJ0MOPhoYq1xtilAoqyV5Cnz+U1YONqAFoL4V0UEgfGjVbQVwx1XRStWQCWHMCfOP8jUmHtQWBJIJBE8oA0n2iffUmbSujanMwUsqZDoPuqTDoAWgDXX26VBYmNdYH8mOX+dFKNZ20qyHlLcld328vhSpjHSlRO5WBaG5Ueau3TXBVjzlTJtw0Mza0S4oN21qOc0mMCWXWiEFDI2tEIaCM2tcicPhku23R5h1uIVkiVYBW1Gxg1mG9E3DP6q5/wA+5/1VrOEA66+HXToZ/EfhXmn/ANQqzZw2n2r0fwLVsAO0AYtKecq1ueivh/8AV3Br/XXPbsT5VPY7D4LDwUV56m4x1Gg3Om5q27cOP0biRO+Hu/8ApNWZ9EdofQLg0EYh/KPBbqST1gY4teceKczaSAQrDD+jrh8kd2+qwSbrHTQ8/VM8xrU3DuweCtXLmVGBbKCS+aRED1gYHs3gTXmvbwtjcbiyiIUwtkZiQTAQqLjDKfWzO286WvKvTuwfFvpOCw75vrAgS5PNrX1bn2mA371FJ6xsbXE3nPxGL+iwVuICqb3o84eAMgchCQB3zkLm33aNTFV2L7DYHKQEYnNv3jZvYNar+NejXC2EbEviLoRDJlEG+wGm5YgeZNUfo44aWxq3QIVFYbamQRE+QIqfUNc6N0jZSK99We7KbEQHBpb5+S1+I7AYFELlbkqJX61jBPkT1igMN6PcC1kuyuW1171+UedB+lXiDXDYwagZnulyJmQD3duR0k3D+4Kg9HmOIW9hW3t3M4HLXwMo9hUH9+oZHTtg9dvPus8XVpzQwv2bfj8OFfcN9HmBChiGk6/71hA5c6fc7C4N1GVTMhTFw6HYzG5n8KyHa/ha3eL2bJlQ62lmASJLaidJpvbLs0OGmxdsX3zM8A6Kwy+KfDoV6g+W81SyN7mMHrSHOFjn97SnOAJ7OAVvH7B8Ps7KZymA9wnN7jOvsFPXsLgboBCMYVRo7D1PAJjc9Sd6yHpPJufQLjqA72CzjQQT3ZOh82OlFdqOwhwmH7/C32D2A7H7DlCyliGWPV3jmD8a2sdYJdz55v7JJcK4Vw/YDh9xSRauQDGtxpkDyqTFdgOFpAfwEj7WIZeXQuJqut9s7h4RdxJjv7bC0TAAN1oCvG3qurEbSDQfYvsNbxtj6VinulrpYrDCYErmYspzEkGOUAe4Imygu9Y41x8fwteW0NoV7/2d4PIWCMTyi42v9rQmdNYFPv8ABrEC0TmBAzAMQdIjUGZ86zfZhrnD+IPw9nZsO5OWfDGZc6OAPUOuUxGuvIU7hqTxjEN0z+epynlvoKVqInNaaecCxkn7o4nAnIGTS0b9lsGsEeEA7lokwftEg9NjQ/DOAWmRiyEZWKyTqVkjNqNJ0I8jQ/b7WxbBaALshepKP/mag7XYt1wmDtr6r21LeeVUAB6gSTHs6UMLTMwHcc3+yN7thIpFPwvBlmVDnaPDFwmQoltQYkQd9a03BOz9jDt3llYZ1yli7GR6wgEkakDWsfieB95atvhGlk1JJyx5iBoc0fGtw5ZMMJClgg06lRmIA+0YBgc45U6LvDifAoH9xCz1yZM9T99GWtUFAm5m8Q2MkaQYOuo5HWjMC0qRULVT0TrPrbzsYPLl+FS4hCZA5zJBgjTcedR4cfj8J0om5yo2lA5Q4K2VVQSSygLmMAt56eyjgx/n2UHnBUkHnHTVdCPjNFYYaD51ZE7t0lO4tSEaCuU65SpxQBXF001K7fpiGqHntJXRPNA3udGk0FeqLVHCZFyuKKJtUMu1da4wZIEqScx6aafOkQORPCLUXcn1QBJYzOwA5Rpv7awHp3vt9HwhdYab0idiFWD/AJV6Bg8SVKj7JLCTssayfuFU3pK7GNxJLKpeW13feGShac4UaQRG3zroaUtsuz3FKlvAKxXaH0S4fD4W9iFv3S1qzcuAFbcEohcAws6kVP2G4oMPwe/dIJPfvH8Nvn/Pzr0XtFg+/wAPewwbKblp7eaJAzoUmOcTWNtdg7ycOODGJQFr2d3yEArCwsZpBzIpmaCSVsgLHnr9Oq1gLSHBef8AZLtlh8GmKTEWnuviRlcqUjIQ0g5juTcc/CtN6COMCMRhmPS8nmR9Xc/+L4mvTuzHClw2FtWBDC2gBYCJaJZo5ZmJMedYvinZTJxc4i3eCd+plMp0JQW2GadyRnA/sH2F0jxsc4dePPRA0W4BZn0hcZbiOMXAYb1FcBn5M6+ux/s2xIHU5uq1peC8INnEIEEWUtlNRqZIbPO0kzPmazdj0W4nDkZMYqkggFA6GBryaSNBp5URgOzGMw9wO2Nd9GCgm4yyUZZIZyDBKn3VzNY6Mja14AHSjkquAOGdvPW1lONdoEbi1zEOC1u2WS0AQP8AdjuxvyLZ2/eFM4BxtP0ql4KVS64Uqdx3gVQSRpHeBT8a3PAuyIwFk5ri3HuMJZVI8AHhGpJJkt/FXO0vY36alpkuC3cTNDQdQwB5cwRSTqYDOY6xt27r6c8V3ohG8R7rzd1/Koe2GEN7i9u0GyNct2lDa+AszgNoQTHQEUJ2i4Dc4e9m7dcYmGYjvA0HJ9lgzNKnMfhWzxPZN7uPsYw3lHdrbzLlMsbZJJBnQHMad2v4Ddx2dAwBtw6rE5lYMI1Ig6c+lPj1IAjaDiqOPJ+SU6MkuJ+CofTDiA74N12Nu6R7GNsit723xSWuH4kuYDW3QdS1wFQB5yay/HuwtzEW8GhdVazbKXGykyQqaxO8rEDeZoLC+jW7dcHEYy4yj7MNm1/VZ2OXUdDVDZW9kOOc9D3+5KLDmuFncPw9/wBAYl4MHE239qKLak+yT/dr0f0XYlX4ZYy6lAyMOYYMd+mhU+w1dXeHWlwzWcg7qCCvIhj4p6kySTzk1gB6P79jM+Exr2rTbiXBiYElG8e+hj314ztLi12Ov2Xthqx7kN2ibveNr3csENtSRrqiF2+A091TcMYfpG60RLsOvrICPlWi7MdiFwa3CbrXL9wEG5BAWfF4RJInmSZPlQXGuBW9GtllcyMx1nKSATouo02A066Gp9S8AknAqrToW2ABzdqLtnlNtJ+y5aB5W2B/xfdUnGL9gYPD2L6tmuWVKHYI2VVktMiJ13Gu1CYXs8zlWvXs4nLkgy3UEk7HoPjWh7TcETEoQSVZTNtgJiVGmX7QMbeVL08jGsDd111Hiila4uuvgsjxvhdzCojLdMqdxodQeY3Gmxr0DhGLa9hrNxh43VDImJic3kDHwNYE8Cdc63Ge6ttAwInxzrlWWJEQB91brC4tbuFBsBHIUqisSgDqhXLMaHSDGwJquJ+4VdnvSnsrNV4KovGSSNiSR8ZqbCjQ0NpqAIEmABAA5COUVLhX1rmtKrU6HUDlr/lT+IM4VcgBJPPp1qMmD7/8qnumQK0OoFCRkJMuo0j/AFn5zRGHqJzIqXD7fGq4f6lpTvZUrmuU12pVS45QBXd2owakZhTQaokGUkLjGhmoh6Gyjl86g1ItNjXSNKV22zDwmDXDyopE50qBm5a91ZU+BsHISNW8ceemgnkJqzunagMHfAUDqT99F3SdDy510YtrWmvikOskWsP6SO2D4Pu7eHt97iHGaILBFJKqxC6mWkAaTB15HPYvtLxbD5TjMOndEFjlAkBfERmVyA3kd+ulCceHedp7KvsjWss/2LBvD++Zr07i+Bt3k7u8odJBIMgH4EdaCcMaO0LvlGyzweFke23bW9hmwhw7WAl9LjzeD6gd0VUBSIc5joedaftjcFvCX7+RHewj3LecSAyp8fnXmXpb4cUXDFO7C2BcUJ4gfHctqoUEy8QDE6CDrUnaHtLxl8NfTEYFLVp7bi4wRhlQghmBN0xA8jtRxU6MX8jXnuQvsOwjsN2zxD8Iv41ls97auBEARskFrQ2zzMOdj0qiwnaril9BcXDWntmYZUYbac7vUR7qj4b/APjmM/8AEL/jsUL2a4xj7WGRMPhe9tAtDZWMnOSdQwBgkj3VNPC3a5zWtJuu1gcJsbzYBJ46LRcR4ljU4d39+2tu4rqoBGgUsqqYDHr1oTsN2wvXr5w90IPqs6FQQZEEjVjIgn+Gj+1mMvPwUvibQt3C6ZrcEQoxCgAgknVQD76yaD6Pc4VjNlYC2++njdCdf+7fn+qKij0sZY4VTiSBXQ1dDwTjK6xnAryVse3Xa29gms28OLZd1dmzqzQojLAUiJ8f8JoPg/bPEPhMTinNvOhVRlQ5YzWxOUvJP1jc6qMcPpXEcdc3TCYW8qnkGFpkj+J7v8NC9m0ng+NO/wBYgHvax+VUsjaImADNi/jn9kouO5x963vDO2LfosY3EBS2Z1yIMoZhca2iiZjYEnoCazdntHxm7aOLtIgsa6BFPhUmSFZs7Aa6jeDFUXE7xHBcEORxV+fbmux95r1bspaU4HCKvq9xbnSQZtjMPbLVU4NZmuv8JIsqu7FcfONwt12lbqsM6gysbqUk6Aw2h5gjkDWa7Y9ucThsSbWG7vLbtrmLJmMkzvIgaoPaa2/CuEWMJbvm3bW2PtNtIUE+4AE/E15n2PS1i14jdxF20j3lZLfeOqkFybn2iPVKWh+6anhY0y7wMAceN/7THk7avzS9P7N4vv7AvEwMRDAZp3trKxGhBVhGu1Y3slxc3zdGIghXQJlhDmvO2bY67D2AaUT6JccLmGNh5DWLuZVnXLdVxB66958qp+xWGm9e8QXJctttvDvsZEGCfcTRzxt9W/cL/wBr0bjuFLQ8W4ktgm7l0WD3fV4gAHl4okwdjVO2L4hcsHFZlW342yKqxlXdoIOxBOpkwauOK8POJzKxCloYGIEiCNJ8vmao71ziGBttby5rIDbgOgBmSCviXcnWPZUXo8NLHDBN9e5P1Nhw93RaHstjLmItW7qsikOBd03j9X2gzHnV1bwgRmNoqk3WZ1ysyHMbaE7+Fso9ksTtNVnY3idu/hUYLlbMUYACQ3kRyiIqzxeFV2V2dx3bEQrBAxcpAI+0JAEaTPOqYm7DVV4c14Jb3buqpbpMmTJ5nmTz+dKw+tLGAh2B1IJk7Seu5rloa1zr7RVI4Rlwc/ZUjmVPuqJhofZT1bT4Udrx4XUJ9+lF29FHn+NDLvU6HwD2/jVOn9rz4JL10mlTWNcqgnKGlfPXCdK64phOlVPPKQF15gxvQ9mY186JGxqFRpUOp5CYw4XDyoobVDlqVjpTIRtCB5tTYctlQqPtNJ6a71YMTpO/P20LgCO7Egazv+0alBprCAOeaQuz8F5X6U+E37GMscRw6F8mQuAJhrbEgsAJKshKE8o86A472wv8R7uzgbV9GzgsVaDIBAGZPVTUkliNhXr94/n8KFw4LPEwscpmZHT7/OhMwDw3bZ6Iwy2k3715R6VuF3U/Rls57zW7ZV3AZyXBsyzHU6mTryr0nt5bNzA4lVEs1l1HIDOILE9Bvp0q2wdlUJgNmPrSxI3M7mhsRdRVJLQASOXMGB560UkxDBx5N9e5Y1naXjmBw7Ds/ilytm79dIMmLljUDcig+AdsbmDsJa+itcKFjOdlnMxbYWz1r1lMbmLENoBrPltHt1qDAMM/vJHxmuY/XRv7DmWCb5rw6KtsDm5BqhXCxPaPjj4/g1+53DWmF22mSSxOV7TZtVGni6ct6r+M8PN3gdmFYvaIcAAzGdlbT9lifdXqt7UHmCPkaz1vEhFKzouaDO41j20iTV+rI2jg3z8KRMh3A2elLI9ieHsnDMZduKe8vpe3HiKqjRPMkuzmT1FAdnMFc/Q2N8DSXELlMmO51iJ5GvU7OKt21UswgrmA+1AXMYG50B+Fc7N4lblgMrAq+YjlpJGvQ71VFI97tzhyb91cBJe0AY6YWB4Z2ebFcDW0qxdt3XuIDocwuP4ddBmRmE9SKF4d2zv4fCnBHCP3qoyIxDzsVEplkkbCDERtFesZVW34JI3EHN6zT+NOt4kEEzGWZnlpOvlGtWCXtbXdc/NJLcWF5HhsDiMPwrFM/eF8QyWwpzuyoJzEqJKkgvv0Wasuyfo6w97C27l83ld1LFQyiNZ2KEg7c+taqxi1xGHvFCGhnKjNkzNmO/OIK76airPDsy27KZcyFArMDEEAAGN4MnWdI86U2dxP1+3yRujAC877PYJsLxVrNsOLT2zbDETplDo5OWM0giY5mq2wcRh77kWm8TbMjbBiQY3jzr0/9GWXxAvQGe3mUa6DQKRHKNfmapsdjVYjXUsCDOw2NK1Gr2toi7wfgmQw26wa/lU7d7i7JW5a7tlKsgysuYgnTxbEj76gHF8bbw30U4UglGthsrE5YI1AEaA6EmNt6uLnElVgxJyK41AmOfLlodauuIY0eF5XuzbZlY7mV2HtlefLQUGln7DsAC+EUsWRlVnYPh5sYW2W0a5czEdBEASN9vnVuLOl6SoQPmGYCMvhJzBtvVInofIUsHYfuVN2FIVPDp4IAkZuc9fKh7yk33tXFBs3LWWSRqzEBlganTWYBmetUtduy73pRFcIDF63GOm/LbXf3U22hBqLD4c25RjJXSSc2g0Bn2RRSmucfaKoHClY1yydBSao7LwK91R9EdaPi9xp1z1F9o++o7R1Hv8AupYhvCs9R981bGcefBIcMrpalTM1KtJyvUtNiFA256n21CdqlxB1qGdqtkPKlCmG1MVdKeNq4KQ8WVoTHOtPZtKbcGtNZqBzttrQLQV9CTALb/rHn5A0vo7/AK7/AMR/OpwdfOpuVRBocSSnFxCCfDMftv8AxN+dQdywMh2B8mI/GrZV0qG4lDJCKsLzZDwq7NcH/Eufxt+dCYixMBiSPMk1autD3xtUM26slOY7KqruGIGk/GmGwercuZq4KCKEYeKlSMqj3oxISq65beNHf+JvzoP6Nvud6tsVtUFvYjrSCSDVpjSaQv6OR4LKCYyyQCcuvhk8tTp50fZwYtqFSVHRTlG+u1Owa7ijI0q/TZbbkiQ5UaBxpmaP2jTMWvgeSSMpzAkkEQRBHMcoom2NBJmuuwAq8AAZSLyqg4JEJCDLP6uk/CosSLmQhHYMoBHiPU6fARU7vLGp7CDVucRvpoTy95rnwyb5CU92Aq7FWgqkjQkmSNCZ3mN+fxqls4VcxgbVfYrUAct6BiDQukPROYKCGOEQxIG45edFY+2AsDnsOVOyg/KiMSvhj/WjjcdtErDyg8MAR199E90ghioiNfYd5oDhbtLSsAMQPMdaswo517cQaK84KDDqFaBsSdPOdPlFWNuq0j6w67RVhaNMjPIQuUjtUPOpnA+VQO0EGmk968EbYbaeRp+IOiH+1HxBFD23qbEn6v8AeX/EKsjNNKS7kLjQKVPCya5TCwk4Q7lob+9RgbUqVUSKccKcDSuTSpUt6wLlMujSlSpcvsla3lRqugqalSqdiY5OqJ6VKifwhCHaoLw0pUq5s3BT2qN25UNf0ZfOfumuUqB2QUbVDjdqEJilSqCT21Qz2UbYELPWpFbwj2fjSpVc3FAd34SCpkEe+ob5pUqrm9hKbyg1Xep0WAa7SqLSjBPnqmvVa78vL+fv+VRxXKVeHRN6JIIqXEtA2pUq8zgreqrbL6kDkR86tEWV16/z99KlTCBfwXncIO+PHPnEe+jrJpUqJnKw8Kd9qgunSlSp7uEDVLa39340WG5cpFcpVZF0S3qUb0qVKqzykL//2Q=="/>
          <p:cNvSpPr>
            <a:spLocks noChangeAspect="1" noChangeArrowheads="1"/>
          </p:cNvSpPr>
          <p:nvPr/>
        </p:nvSpPr>
        <p:spPr bwMode="auto">
          <a:xfrm>
            <a:off x="18256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AutoShape 14" descr="data:image/jpeg;base64,/9j/4AAQSkZJRgABAQAAAQABAAD/2wCEAAkGBxQTEhUUExQWFhQXGBgaFxcXFxoYGRoYFxgaFhoaHRoaHCggGBwlHBcXITEhJSkrLi4uFx8zODMsNygtLisBCgoKDg0OGxAQGzQmICQ0LywsLCwsLCwsNiwsLCwsLCwsLiwsLSwsLCwsLCwsLCwsLCwsLCwsLCwsLCwsLCwsLP/AABEIALUBFgMBIgACEQEDEQH/xAAcAAABBQEBAQAAAAAAAAAAAAAEAAIDBQYBBwj/xABNEAACAQIEAwQGBgYHBQcFAAABAhEAAwQSITEFQVEGEyJhBzJxgZGhFCNCscHRFVJygpLwJFNiorLh8RYzQ5PSF2N0g7PCwwg0NkRz/8QAGgEAAwEBAQEAAAAAAAAAAAAAAgMEAQUABv/EADURAAEEAQMBBAkDBAMBAAAAAAEAAgMRIQQSMUEiUWHwBRMycYGRocHRFLHhM0JS8UNiwiP/2gAMAwEAAhEDEQA/AAhwC6fst8KenBXBgg/CvT7thv1R8aFfAjNmIMxHu360g+jtP4q4ax3csJb4M3Q/CnHgzdDW7WxFNNsfGp3ejokY1TlhP0OelRHhrVv2w4oS9g1NJPo+NG3UkrF2sKwPqk0Stsj7JrWJgwKY1gCo5PR7DwUYnWct2z0qXuPKr02B5UxsOPKpjoQOq31qzmJskgiKFwdo9OdaW5aFV1q1DaGNKS7Tlgq0wOsIQWGnaflUWQlz4Yga1cG6BQ17LJOUTG9YYQF4OKCsLrtRJBiI9lQ4YjMKPzikhgdkrXEqrGPGbLqGBgqASTP4UeoMVw3FO4H30Ul5aNrIicFAS5Qsh5Cqbi2ONt0GoLHeCQOW+1aRWBqG7FMEMbe0UO8qiS/c2ZW1MAhef5edTnMNDzo8WwAIBMGdD+sdT57k136MuYkifb7qExtPCMPVYcQ0+VMa+Ty+/wDOrVsInQUJesDMsDrWeqAW77QqX2E6fE10XfZ/P+tWmHRSdRp7takxHDbZjSB5GP8AWm/prFhD6wA0VSKN4ETrpNMuYbNuWI6cvuq0tYRRdy8onalj1VSAB50vY4Au7kYcCaQ9q0POk9oGY6Ec/jEiuh6ltCZpLWuccIihkwK66Sf2mE/3qmOHVRsdo9Zj95qVWjQj+ZmpLizGkzFVCOxRQWhrOHXkCJ8z+dFWcHJmn28Hz26/yatrVqABzpsOkB9rKB8lKkxPDjOjlT7J09hkClV1dw/v9sc+XupUb4QDQCWH2tXcWhnSaIxDiogVivpgTdKDaoGs03uTRIZevzpECvOIRAIRrZqC4tFt76EvgUh5Ca1qhdyNAKYSelOFmDTyBsDrSLtNoBMUVxwIrrCOdRMPP51LKKRAWgsSG2AqvCeIgzVyKAu4YC4zSfEBpOmhOo+IrnuIdk9E9prCYLWlQXLXIzrRYOtc2NT785WqqVBnAmi8o61IxAc6eY0qS7eABMUttUQvEoDJpIpFdo351PhLwdJBBGtDo0mkuaW8ogbUGIvlI8LH2CamwlwvupHtEedduARrXMKRmrQRQFLxCnusRt5U/Ocs6zUeIZY1++m3bykADr1rQ4oaUweRVbiQRcQRvmJI02AovDMNaExt6WUg7HafPX206FpdlYcFFqu1K+7D3UxbgJA8xU+M3299Ux0GIeqrbnEWDEEctPjNRXsczxPKm4q0C0Df212zhNtDB92lLILsBMFBE4Lxb8qtCAEiKrLOFU3QYbQTObwwOUVZvbJXWdTT4ow1vigcbKh7nTTepbdkwDO2tObDaDU8qPTCDKAdacIgEJfShwrBh76nVoMj2UOtgodtJqwRNBpVMYseIS3kLhcRrvSp1xQKVY5gtAFpcVhh5j3/AOVDtbirG+1A3ROtd0tAyomuKjNmd6lWz5/Kulqer8qmeU0EoO7ZI5n4Uvo/nRbtUTGp3OTASo1tKAS8BQCSxgAa9T7KDNzDFBmu2gfJ05GY357e+u8ZMYLENOgtXPDy0kzXkVrHgiOm1O02mbM0m0mbUOjNBeqXMThANbto76m4o+41H9NwYGt6z/zF/OvJsZeM6UAb0mik9Gs71jda/uXs44pggdb2HH/mJ+dV3E8dhWcd3dskDUxct6yOQmSfdXldwEwACWOwAJPwGtW+C4Jihlb6O5Azg5kyDLKmZcAGRmAaTz2qGb0dEB2nfsE6PVPJsBbR+JYYR9ba97L/ADyoS5xTDTPf2o6Zl/k1Qp2avPJyRP6zCR7cpPWuXOxN87vZUebN/wBMVC7S6Qf8qoE05/sVnh+J4bvSpv21WNCWBgyNpPSfnU9zjOFbwnE2QCYJLLAB5nrp8ZrNnsYxcA4m0seXlPMjWm3exKGB9MtKZ3Kgj3y9AItJf9Q/I/hGTqDwxaexxLAW1KpdsuRl8QKwxMzIURA0kjanXeKYLKMt+yGnUZ157R+sPOs5/sXbS2zfTrbNqIFv1sx1IPeba7jpUFzsZbItn6Ymp8QyhTvqJNzyp8sOlIsuPyP4S2/qL9lal+KYPL/v8OzmIAZdoG5meuvntUi8TwZAzXLAI3hhHvJAmfZWYfsPb+zjbWYSRoBr/GRrQh7Guf8A9m00zIJWQD7G161n6fSdH/T+F69R/ithiuJYFmlb1gA5QR3iQNdW+BOvspYgYLIe7xNvNmUqWvKwyz4hE7RPU1jP9iHNsMl20Tm2LETrA2Un49KmHYjFgAKLLdAt3U9fWAomQaUk9rPyQOkmbWFsbV/CshM2l18JLJ4hMEDaSKFunDd9AdAAfWlchkZv1p01EjSazCdmcbbH1mHuBRJ0KsJ5mEY8gNfIUHdVlMMpX9oEffTmaCKqDks6p98Lc49rAyd1dtZswBIcbHedff7qKwS2Wdu8v2iEMRnXxSAZ9bpXm2Tz1qvxDlZ59OdEPR7R/cs/VOPRexvYwkkh7X/MXT59RRGGwVm4IQqYEyrBvuNeHJfJ0I2HKOsk7Vv/AERmb9/ytL/irztCxoJtYNS44VzdUK23Mr7JokXNNd4Hx50LjHlz+0fxp6iY10kVzaIaaXRGeVc27CtbhhK6URhj5QJgDy5UNYQAsddQoPTSdvPX7qM+yD586sAwFK5QY5NvaKIciPjUWNfUe77/APKpb+vvprDlyHoEK1wmu0ikClUz3G8popa5z8KEYeyibi+dDla+he5c5qaQa5UmXTpUcCopCmtKTNTGuU277a6oqNzyTSbikJx8zgMSvWzf1jkFP514QMI2aEk9ddv9K914xAwmKkmfo96Bm0IysT4dgRpr5+VeVdjeAjFYoByVs2l726QSPCACFnlMjXpMV09E4NiLipZwXPACm4T2Wv4vxKBbtAw115C+eWdXjy00MkVf4XgPDcN62fFXBzOiT7AQCP4qK4nxk3TkUZLKjwoNBA2Jjn5bCqy4Knm1D5M3Q7h+V39J6GY0Ay89y0mBx99lIweGtIFiQuURM+ag7HkaHxCcQuyGzajYFBpG0Az/AKmj+w9nMLuugNskddH+HX3V27xc/TxbSGtMVUiI1MywIE76/wAzXPkaaHifJROIZM+ONjeyLus8A82sqTcXMtwMrKs5WkGNIIB5afOo7iXH9RcwAgxHP762PbbCoFW4QJLZWPkwInoNQvwqnwKhLJYDaT/CAPw+dJlc6IGubRx6gPaHAcrGY7AuudmXSddRoTGkTReH4XdugFEzAjkQNpE6nSrbjqk23J5gEfumZ/npV32LA+iCPWBaZ8tR8oqWOdz2k+Kc7UOZHuA60sfiMBcsqO8XLMgag7ew+YrvEOGXVTvWtsEBgkgATy051qu09jPhVur6oKsD5MPzK0V2kt/0FUM72ATsYLgfHlVEbnOjt2EH6x1sOMmisnw3gl+8A6J4erHL8J39td4pwC/aUuyeEblSGgdSBtW54zfexYY2wNAADpCiYBAO/LT2U7guJN6wj3Nc4IO2viK7bcqbZpT/AK2WvWUNt1XVecWuD3riBrduQT1Ube0+VGrwDGDXu225OgI/vVrezNoLZAA2u3F6yEuECqDjParEJeuIrLlDMAMkmASKAE5tOGolkkLWAY77TMDh8d3YZTcKMJWbgMg+RY0LiGvgrmUMynxCBtqNgda23BlzYSzOk20MjyANUPCsQ96SxQanvIQ5mJUZSCCAIjXT862YU0EgH3qYTFxdbRg0qMWsNcb663lBBlreh1ETpH41V8a7JvcLthHF1F8QVdGCnUCD0giNDtV5xjCQTlHME+WmtVuBvtbfMrQfwjYjmKbFI5rQWn4HK12jjlaSMFYeypWZkHZhBEEaEEHY1vPRDb+vxH/8l/x0u2GCW/a+nW1hxC31HONAfM7a9DrtU/ooUDEYmP1E0H7RNdESiSIlcV8bo5Nrld3rQk+ZND2z9bAMAKJEbySBr8flUz3gSY5EjfzNPTc6VwbIJC6IOEfYn3UcgLLpttH40HZIJ12FHK8iBpVkYptJLzlC4xYGu4/Oi8k25qsxTtrm6jbb21aYF8yEdIp0NFxHgsfhoKiuiKVMxZiKVSyup5RtGFo7rdaiJFT3UqLu670hUIITQKjYmpyKhI3qJ6IFMY0gwik5imjU0jqi6JnF7QOBxR59zfnrHdNz6azXmPo8f+i8RynWMMNP1S7z8a9H43hmfCYiHygWb8gCZ8B5V4/6PuMW8PintXTlw+Jt90xOmQ723bpBJnkM87CrYgXQOAWseI5mPPQg/VXtttTU2bWn4/AvYum24168mH6wPMVCDrXPaSvuSQ4bm8FbX0f/APG/8v8A99CcTvH9KW5ERlXTUn1ob3z8KK7ANre/c5ft1BxHDXjxC2zHpBRTA9YbHeNJ6SKY72APFfOykDWS3/j/AOQjO3v/ANuOgdfuJqku4dlwxJklrWaNd2AgR76su2dz+iosQ7uABmzHwgjU9dRTuK48Ye2LmXMPCApMT9/KotSdxA78rNPYiYAOp+yzPFroNsCCCUjY7ldatuxQzYMj+03w3oxbneWVvwEBzAKgBkMSkMSo2JOnlvQvY4BcMRr61wETpoxHxqNrPVEtJ8fmte4ujcK4P5TeHubvCwsycrKB+zJBmfIUVx0FsICQYFyxueXeJtrqNflQHYLFfUXLROkhv4hHs+z86O7QW+7wgAZSgdCSR4jFxAOWsDc1VYst8PP2WSDbqNv/AGv5o7tGM2Hy7ZzbUH9phWdHZB8mYXwAoJiCNp860PHsM9zBkWz4gQw6kK+YgdDApdn7jixbVlYvDE5pkSxInfqKZghpJ5H4SYpnxRHYf7uPhzlQdl7YTDLrMXGBMRqGafnVfxfjWC7xw1p+8VirFVTUqY1ltR51YcCzdzJG1+5m/wCY2wHnWL7R4ZlxVxSpl3ZlH6ysxgr7a9RIIru5/dNhYx0zjIa5611W94OB9GsEyfCh6xCnWKquG4W2LBNl5Oc5mKweUaTrAj4+4XHBB/RbJH9WoAn+fu61mezbQr+bD7qLUYjykRttzyDwfuU1rbAkMZPM9azbW2kyBBrT8TeGY89PurNM25J0+c0UPabZVkRN4VpgAfouKXl3TEn2Bo9h8/KofRSPrsQP+7T4FjFEcW/o+DNtjF2/uvMJznpzH73lUHo0uKL10a62jJ2yhGnfn6392qoR/wDNx7+Fy9a8PnwrJbSjPA9YyfbNEYffWoF1idAanvWjDAaEgge3lXKbZNp/REKCYgwJ189PlRquMp186DwVvKgUsWIGpO5NEIwG/PT38hVLeUoqe7lIB0II60zhD+J1UQIHxiklsKFCgBQIgbAeQoPguLRr91AdUylv591VRm3AoD7JR+KFKpcWwze6lSpWt3nK1hNLSPUVPc0wGuvIoQm3KGLRRF2hSutRS8pjU1zT7QqFz5fzFS2m6VO32rTCMIbjF1PomIQ+t3GIYb/1TDfbrXzWvKvp3HgfQcWSNe5v6xrHdmvl/P8AdXT0g7CTIcrbdn+3LW1TD4pPpFhfU1i7aERCPzXbwnpvGla3A28JitcJikk/8K99Xc9mo8XuHvryC0fECPL5Vd8FwfeMJEqDqOs7D3/nWyaRkhsYKfB6Qm04ppx3L1rCLi8IGa3azZokwXGkx6h6GhMV2uxQJLBEaMsQwifItv5+QrGnjOIF1xZxT2Rbtic1yFdl0MJqpJJ0Ecq5/wBonELSgu1u6rbG5aEEjceArMSPjUb9K+6aQfp5+atb6SY475YgSra5jLjMjsZjVQfV0adhykU/inF7l1RnC6bZQRyjWSfOqjD+kJnb6zB4ZiTEr4I56CGPzrl3tth2PiwIG48F35+qI9lRyaaUC9nHGR+VcPSmmcRYqvBW1rtDdtWzaXKV10IJ8+sDXWabgO0t62uVRbjMx1U7sZP2tpqmv9p8CQQMNfDmADnBUa7+vP8AoK7hu0vDgsPYxOeYJlAPnc/CkO07yfYP0/KL9dpHGyPp9VZ8C4o9hi1sITEQ4kbzOhGv50XxHtPeu2mtMLYQn7KkHQg82PMCqmz2m4WdrWKB5+rv7RcqV+P8Nyk5MT7PDOvTxUfq5B/YfkvHXaNztxGfwrvhXaq9ati2VRwObTPIQSDrTh2sxIJIKazoV03knefLes6/aLAELkt4jnObLp0AAf7zXcL2kwIJz4e+x5DMqr1knvJoxHLgBhHy/KUdVobLiPori12qv2lKqLcF2fVSdWYsftbSaf8A7Q3Gc3ClouQozFWJAXMRlloUyx1H4VS3+2eAExgWJH617oN9SZqNvSBZAheHWRH2muZjp5d2PZvRtgmJOPqlv12j52fRaTC9qLqKqfVwogaH89TU3CmYJKjeOU1lR6RcQQEt2cNbGmyEtp55gD8KsLXFMTdw9xyxt3CWy5fBGsjUbb1s2nftAdVYU51sTr2MpaLF4ZjJusloc2uGBA+Xzqiv8TsWmmx9c6nR2EWwRziJPu+NVdrh4a3N67mdpEsSWM6aTJ0neu4hAiRb3A1n3RPLaij07Kom/oFM/UyHjCium5cfvLzEs+pJMaDkOQEchV/6MGP0i/P9Upj2ttVBjb7KzAEnpMQAdDV/6MmH0m8AP+FrJ0MOPhoYq1xtilAoqyV5Cnz+U1YONqAFoL4V0UEgfGjVbQVwx1XRStWQCWHMCfOP8jUmHtQWBJIJBE8oA0n2iffUmbSujanMwUsqZDoPuqTDoAWgDXX26VBYmNdYH8mOX+dFKNZ20qyHlLcld328vhSpjHSlRO5WBaG5Ueau3TXBVjzlTJtw0Mza0S4oN21qOc0mMCWXWiEFDI2tEIaCM2tcicPhku23R5h1uIVkiVYBW1Gxg1mG9E3DP6q5/wA+5/1VrOEA66+HXToZ/EfhXmn/ANQqzZw2n2r0fwLVsAO0AYtKecq1ueivh/8AV3Br/XXPbsT5VPY7D4LDwUV56m4x1Gg3Om5q27cOP0biRO+Hu/8ApNWZ9EdofQLg0EYh/KPBbqST1gY4teceKczaSAQrDD+jrh8kd2+qwSbrHTQ8/VM8xrU3DuweCtXLmVGBbKCS+aRED1gYHs3gTXmvbwtjcbiyiIUwtkZiQTAQqLjDKfWzO286WvKvTuwfFvpOCw75vrAgS5PNrX1bn2mA371FJ6xsbXE3nPxGL+iwVuICqb3o84eAMgchCQB3zkLm33aNTFV2L7DYHKQEYnNv3jZvYNar+NejXC2EbEviLoRDJlEG+wGm5YgeZNUfo44aWxq3QIVFYbamQRE+QIqfUNc6N0jZSK99We7KbEQHBpb5+S1+I7AYFELlbkqJX61jBPkT1igMN6PcC1kuyuW1171+UedB+lXiDXDYwagZnulyJmQD3duR0k3D+4Kg9HmOIW9hW3t3M4HLXwMo9hUH9+oZHTtg9dvPus8XVpzQwv2bfj8OFfcN9HmBChiGk6/71hA5c6fc7C4N1GVTMhTFw6HYzG5n8KyHa/ha3eL2bJlQ62lmASJLaidJpvbLs0OGmxdsX3zM8A6Kwy+KfDoV6g+W81SyN7mMHrSHOFjn97SnOAJ7OAVvH7B8Ps7KZymA9wnN7jOvsFPXsLgboBCMYVRo7D1PAJjc9Sd6yHpPJufQLjqA72CzjQQT3ZOh82OlFdqOwhwmH7/C32D2A7H7DlCyliGWPV3jmD8a2sdYJdz55v7JJcK4Vw/YDh9xSRauQDGtxpkDyqTFdgOFpAfwEj7WIZeXQuJqut9s7h4RdxJjv7bC0TAAN1oCvG3qurEbSDQfYvsNbxtj6VinulrpYrDCYErmYspzEkGOUAe4Imygu9Y41x8fwteW0NoV7/2d4PIWCMTyi42v9rQmdNYFPv8ABrEC0TmBAzAMQdIjUGZ86zfZhrnD+IPw9nZsO5OWfDGZc6OAPUOuUxGuvIU7hqTxjEN0z+epynlvoKVqInNaaecCxkn7o4nAnIGTS0b9lsGsEeEA7lokwftEg9NjQ/DOAWmRiyEZWKyTqVkjNqNJ0I8jQ/b7WxbBaALshepKP/mag7XYt1wmDtr6r21LeeVUAB6gSTHs6UMLTMwHcc3+yN7thIpFPwvBlmVDnaPDFwmQoltQYkQd9a03BOz9jDt3llYZ1yli7GR6wgEkakDWsfieB95atvhGlk1JJyx5iBoc0fGtw5ZMMJClgg06lRmIA+0YBgc45U6LvDifAoH9xCz1yZM9T99GWtUFAm5m8Q2MkaQYOuo5HWjMC0qRULVT0TrPrbzsYPLl+FS4hCZA5zJBgjTcedR4cfj8J0om5yo2lA5Q4K2VVQSSygLmMAt56eyjgx/n2UHnBUkHnHTVdCPjNFYYaD51ZE7t0lO4tSEaCuU65SpxQBXF001K7fpiGqHntJXRPNA3udGk0FeqLVHCZFyuKKJtUMu1da4wZIEqScx6aafOkQORPCLUXcn1QBJYzOwA5Rpv7awHp3vt9HwhdYab0idiFWD/AJV6Bg8SVKj7JLCTssayfuFU3pK7GNxJLKpeW13feGShac4UaQRG3zroaUtsuz3FKlvAKxXaH0S4fD4W9iFv3S1qzcuAFbcEohcAws6kVP2G4oMPwe/dIJPfvH8Nvn/Pzr0XtFg+/wAPewwbKblp7eaJAzoUmOcTWNtdg7ycOODGJQFr2d3yEArCwsZpBzIpmaCSVsgLHnr9Oq1gLSHBef8AZLtlh8GmKTEWnuviRlcqUjIQ0g5juTcc/CtN6COMCMRhmPS8nmR9Xc/+L4mvTuzHClw2FtWBDC2gBYCJaJZo5ZmJMedYvinZTJxc4i3eCd+plMp0JQW2GadyRnA/sH2F0jxsc4dePPRA0W4BZn0hcZbiOMXAYb1FcBn5M6+ux/s2xIHU5uq1peC8INnEIEEWUtlNRqZIbPO0kzPmazdj0W4nDkZMYqkggFA6GBryaSNBp5URgOzGMw9wO2Nd9GCgm4yyUZZIZyDBKn3VzNY6Mja14AHSjkquAOGdvPW1lONdoEbi1zEOC1u2WS0AQP8AdjuxvyLZ2/eFM4BxtP0ql4KVS64Uqdx3gVQSRpHeBT8a3PAuyIwFk5ri3HuMJZVI8AHhGpJJkt/FXO0vY36alpkuC3cTNDQdQwB5cwRSTqYDOY6xt27r6c8V3ohG8R7rzd1/Koe2GEN7i9u0GyNct2lDa+AszgNoQTHQEUJ2i4Dc4e9m7dcYmGYjvA0HJ9lgzNKnMfhWzxPZN7uPsYw3lHdrbzLlMsbZJJBnQHMad2v4Ddx2dAwBtw6rE5lYMI1Ig6c+lPj1IAjaDiqOPJ+SU6MkuJ+CofTDiA74N12Nu6R7GNsit723xSWuH4kuYDW3QdS1wFQB5yay/HuwtzEW8GhdVazbKXGykyQqaxO8rEDeZoLC+jW7dcHEYy4yj7MNm1/VZ2OXUdDVDZW9kOOc9D3+5KLDmuFncPw9/wBAYl4MHE239qKLak+yT/dr0f0XYlX4ZYy6lAyMOYYMd+mhU+w1dXeHWlwzWcg7qCCvIhj4p6kySTzk1gB6P79jM+Exr2rTbiXBiYElG8e+hj314ztLi12Ov2Xthqx7kN2ibveNr3csENtSRrqiF2+A091TcMYfpG60RLsOvrICPlWi7MdiFwa3CbrXL9wEG5BAWfF4RJInmSZPlQXGuBW9GtllcyMx1nKSATouo02A066Gp9S8AknAqrToW2ABzdqLtnlNtJ+y5aB5W2B/xfdUnGL9gYPD2L6tmuWVKHYI2VVktMiJ13Gu1CYXs8zlWvXs4nLkgy3UEk7HoPjWh7TcETEoQSVZTNtgJiVGmX7QMbeVL08jGsDd111Hiila4uuvgsjxvhdzCojLdMqdxodQeY3Gmxr0DhGLa9hrNxh43VDImJic3kDHwNYE8Cdc63Ge6ttAwInxzrlWWJEQB91brC4tbuFBsBHIUqisSgDqhXLMaHSDGwJquJ+4VdnvSnsrNV4KovGSSNiSR8ZqbCjQ0NpqAIEmABAA5COUVLhX1rmtKrU6HUDlr/lT+IM4VcgBJPPp1qMmD7/8qnumQK0OoFCRkJMuo0j/AFn5zRGHqJzIqXD7fGq4f6lpTvZUrmuU12pVS45QBXd2owakZhTQaokGUkLjGhmoh6Gyjl86g1ItNjXSNKV22zDwmDXDyopE50qBm5a91ZU+BsHISNW8ceemgnkJqzunagMHfAUDqT99F3SdDy510YtrWmvikOskWsP6SO2D4Pu7eHt97iHGaILBFJKqxC6mWkAaTB15HPYvtLxbD5TjMOndEFjlAkBfERmVyA3kd+ulCceHedp7KvsjWss/2LBvD++Zr07i+Bt3k7u8odJBIMgH4EdaCcMaO0LvlGyzweFke23bW9hmwhw7WAl9LjzeD6gd0VUBSIc5joedaftjcFvCX7+RHewj3LecSAyp8fnXmXpb4cUXDFO7C2BcUJ4gfHctqoUEy8QDE6CDrUnaHtLxl8NfTEYFLVp7bi4wRhlQghmBN0xA8jtRxU6MX8jXnuQvsOwjsN2zxD8Iv41ls97auBEARskFrQ2zzMOdj0qiwnaril9BcXDWntmYZUYbac7vUR7qj4b/APjmM/8AEL/jsUL2a4xj7WGRMPhe9tAtDZWMnOSdQwBgkj3VNPC3a5zWtJuu1gcJsbzYBJ46LRcR4ljU4d39+2tu4rqoBGgUsqqYDHr1oTsN2wvXr5w90IPqs6FQQZEEjVjIgn+Gj+1mMvPwUvibQt3C6ZrcEQoxCgAgknVQD76yaD6Pc4VjNlYC2++njdCdf+7fn+qKij0sZY4VTiSBXQ1dDwTjK6xnAryVse3Xa29gms28OLZd1dmzqzQojLAUiJ8f8JoPg/bPEPhMTinNvOhVRlQ5YzWxOUvJP1jc6qMcPpXEcdc3TCYW8qnkGFpkj+J7v8NC9m0ng+NO/wBYgHvax+VUsjaImADNi/jn9kouO5x963vDO2LfosY3EBS2Z1yIMoZhca2iiZjYEnoCazdntHxm7aOLtIgsa6BFPhUmSFZs7Aa6jeDFUXE7xHBcEORxV+fbmux95r1bspaU4HCKvq9xbnSQZtjMPbLVU4NZmuv8JIsqu7FcfONwt12lbqsM6gysbqUk6Aw2h5gjkDWa7Y9ucThsSbWG7vLbtrmLJmMkzvIgaoPaa2/CuEWMJbvm3bW2PtNtIUE+4AE/E15n2PS1i14jdxF20j3lZLfeOqkFybn2iPVKWh+6anhY0y7wMAceN/7THk7avzS9P7N4vv7AvEwMRDAZp3trKxGhBVhGu1Y3slxc3zdGIghXQJlhDmvO2bY67D2AaUT6JccLmGNh5DWLuZVnXLdVxB66958qp+xWGm9e8QXJctttvDvsZEGCfcTRzxt9W/cL/wBr0bjuFLQ8W4ktgm7l0WD3fV4gAHl4okwdjVO2L4hcsHFZlW342yKqxlXdoIOxBOpkwauOK8POJzKxCloYGIEiCNJ8vmao71ziGBttby5rIDbgOgBmSCviXcnWPZUXo8NLHDBN9e5P1Nhw93RaHstjLmItW7qsikOBd03j9X2gzHnV1bwgRmNoqk3WZ1ysyHMbaE7+Fso9ksTtNVnY3idu/hUYLlbMUYACQ3kRyiIqzxeFV2V2dx3bEQrBAxcpAI+0JAEaTPOqYm7DVV4c14Jb3buqpbpMmTJ5nmTz+dKw+tLGAh2B1IJk7Seu5rloa1zr7RVI4Rlwc/ZUjmVPuqJhofZT1bT4Udrx4XUJ9+lF29FHn+NDLvU6HwD2/jVOn9rz4JL10mlTWNcqgnKGlfPXCdK64phOlVPPKQF15gxvQ9mY186JGxqFRpUOp5CYw4XDyoobVDlqVjpTIRtCB5tTYctlQqPtNJ6a71YMTpO/P20LgCO7Egazv+0alBprCAOeaQuz8F5X6U+E37GMscRw6F8mQuAJhrbEgsAJKshKE8o86A472wv8R7uzgbV9GzgsVaDIBAGZPVTUkliNhXr94/n8KFw4LPEwscpmZHT7/OhMwDw3bZ6Iwy2k3715R6VuF3U/Rls57zW7ZV3AZyXBsyzHU6mTryr0nt5bNzA4lVEs1l1HIDOILE9Bvp0q2wdlUJgNmPrSxI3M7mhsRdRVJLQASOXMGB560UkxDBx5N9e5Y1naXjmBw7Ds/ilytm79dIMmLljUDcig+AdsbmDsJa+itcKFjOdlnMxbYWz1r1lMbmLENoBrPltHt1qDAMM/vJHxmuY/XRv7DmWCb5rw6KtsDm5BqhXCxPaPjj4/g1+53DWmF22mSSxOV7TZtVGni6ct6r+M8PN3gdmFYvaIcAAzGdlbT9lifdXqt7UHmCPkaz1vEhFKzouaDO41j20iTV+rI2jg3z8KRMh3A2elLI9ieHsnDMZduKe8vpe3HiKqjRPMkuzmT1FAdnMFc/Q2N8DSXELlMmO51iJ5GvU7OKt21UswgrmA+1AXMYG50B+Fc7N4lblgMrAq+YjlpJGvQ71VFI97tzhyb91cBJe0AY6YWB4Z2ebFcDW0qxdt3XuIDocwuP4ddBmRmE9SKF4d2zv4fCnBHCP3qoyIxDzsVEplkkbCDERtFesZVW34JI3EHN6zT+NOt4kEEzGWZnlpOvlGtWCXtbXdc/NJLcWF5HhsDiMPwrFM/eF8QyWwpzuyoJzEqJKkgvv0Wasuyfo6w97C27l83ld1LFQyiNZ2KEg7c+taqxi1xGHvFCGhnKjNkzNmO/OIK76airPDsy27KZcyFArMDEEAAGN4MnWdI86U2dxP1+3yRujAC877PYJsLxVrNsOLT2zbDETplDo5OWM0giY5mq2wcRh77kWm8TbMjbBiQY3jzr0/9GWXxAvQGe3mUa6DQKRHKNfmapsdjVYjXUsCDOw2NK1Gr2toi7wfgmQw26wa/lU7d7i7JW5a7tlKsgysuYgnTxbEj76gHF8bbw30U4UglGthsrE5YI1AEaA6EmNt6uLnElVgxJyK41AmOfLlodauuIY0eF5XuzbZlY7mV2HtlefLQUGln7DsAC+EUsWRlVnYPh5sYW2W0a5czEdBEASN9vnVuLOl6SoQPmGYCMvhJzBtvVInofIUsHYfuVN2FIVPDp4IAkZuc9fKh7yk33tXFBs3LWWSRqzEBlganTWYBmetUtduy73pRFcIDF63GOm/LbXf3U22hBqLD4c25RjJXSSc2g0Bn2RRSmucfaKoHClY1yydBSao7LwK91R9EdaPi9xp1z1F9o++o7R1Hv8AupYhvCs9R981bGcefBIcMrpalTM1KtJyvUtNiFA256n21CdqlxB1qGdqtkPKlCmG1MVdKeNq4KQ8WVoTHOtPZtKbcGtNZqBzttrQLQV9CTALb/rHn5A0vo7/AK7/AMR/OpwdfOpuVRBocSSnFxCCfDMftv8AxN+dQdywMh2B8mI/GrZV0qG4lDJCKsLzZDwq7NcH/Eufxt+dCYixMBiSPMk1autD3xtUM26slOY7KqruGIGk/GmGwercuZq4KCKEYeKlSMqj3oxISq65beNHf+JvzoP6Nvud6tsVtUFvYjrSCSDVpjSaQv6OR4LKCYyyQCcuvhk8tTp50fZwYtqFSVHRTlG+u1Owa7ijI0q/TZbbkiQ5UaBxpmaP2jTMWvgeSSMpzAkkEQRBHMcoom2NBJmuuwAq8AAZSLyqg4JEJCDLP6uk/CosSLmQhHYMoBHiPU6fARU7vLGp7CDVucRvpoTy95rnwyb5CU92Aq7FWgqkjQkmSNCZ3mN+fxqls4VcxgbVfYrUAct6BiDQukPROYKCGOEQxIG45edFY+2AsDnsOVOyg/KiMSvhj/WjjcdtErDyg8MAR199E90ghioiNfYd5oDhbtLSsAMQPMdaswo517cQaK84KDDqFaBsSdPOdPlFWNuq0j6w67RVhaNMjPIQuUjtUPOpnA+VQO0EGmk968EbYbaeRp+IOiH+1HxBFD23qbEn6v8AeX/EKsjNNKS7kLjQKVPCya5TCwk4Q7lob+9RgbUqVUSKccKcDSuTSpUt6wLlMujSlSpcvsla3lRqugqalSqdiY5OqJ6VKifwhCHaoLw0pUq5s3BT2qN25UNf0ZfOfumuUqB2QUbVDjdqEJilSqCT21Qz2UbYELPWpFbwj2fjSpVc3FAd34SCpkEe+ob5pUqrm9hKbyg1Xep0WAa7SqLSjBPnqmvVa78vL+fv+VRxXKVeHRN6JIIqXEtA2pUq8zgreqrbL6kDkR86tEWV16/z99KlTCBfwXncIO+PHPnEe+jrJpUqJnKw8Kd9qgunSlSp7uEDVLa39340WG5cpFcpVZF0S3qUb0qVKqzykL//2Q=="/>
          <p:cNvSpPr>
            <a:spLocks noChangeAspect="1" noChangeArrowheads="1"/>
          </p:cNvSpPr>
          <p:nvPr/>
        </p:nvSpPr>
        <p:spPr bwMode="auto">
          <a:xfrm>
            <a:off x="18256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6" name="Picture 2" descr="http://www.nnf.ncsu.edu/sites/default/files/images/u8/simpson_safety_chemic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03042"/>
            <a:ext cx="4076700" cy="527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Comic Sans MS" charset="0"/>
              </a:rPr>
              <a:t>Contain Loose Hair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828800"/>
            <a:ext cx="3505200" cy="30480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>
                <a:latin typeface="Comic Sans MS" charset="0"/>
              </a:rPr>
              <a:t>   Dangling </a:t>
            </a:r>
            <a:r>
              <a:rPr lang="en-US" sz="2800" dirty="0" smtClean="0">
                <a:latin typeface="Comic Sans MS" charset="0"/>
              </a:rPr>
              <a:t>hair can fall into the Bunsen burner and catch fire or can fall into a chemical solution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Comic Sans MS" charset="0"/>
            </a:endParaRPr>
          </a:p>
        </p:txBody>
      </p:sp>
      <p:pic>
        <p:nvPicPr>
          <p:cNvPr id="18436" name="Picture 6" descr="http://www.globalwarmingisbs.com/images/Fire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3048000" cy="474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162800" cy="990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Comic Sans MS" charset="0"/>
              </a:rPr>
              <a:t>Know the safety equipment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charset="0"/>
              </a:rPr>
              <a:t>Sinks and Eye wash</a:t>
            </a:r>
          </a:p>
          <a:p>
            <a:pPr eaLnBrk="1" hangingPunct="1"/>
            <a:endParaRPr lang="en-US" dirty="0" smtClean="0">
              <a:latin typeface="Comic Sans MS" charset="0"/>
            </a:endParaRPr>
          </a:p>
          <a:p>
            <a:pPr eaLnBrk="1" hangingPunct="1"/>
            <a:r>
              <a:rPr lang="en-US" dirty="0" smtClean="0">
                <a:latin typeface="Comic Sans MS" charset="0"/>
              </a:rPr>
              <a:t>Fire blanket</a:t>
            </a:r>
          </a:p>
          <a:p>
            <a:pPr eaLnBrk="1" hangingPunct="1">
              <a:buFontTx/>
              <a:buNone/>
            </a:pPr>
            <a:endParaRPr lang="en-US" dirty="0" smtClean="0">
              <a:latin typeface="Comic Sans MS" charset="0"/>
            </a:endParaRPr>
          </a:p>
          <a:p>
            <a:pPr eaLnBrk="1" hangingPunct="1"/>
            <a:r>
              <a:rPr lang="en-US" dirty="0" smtClean="0">
                <a:latin typeface="Comic Sans MS" charset="0"/>
              </a:rPr>
              <a:t>Fire extinguisher</a:t>
            </a:r>
          </a:p>
          <a:p>
            <a:pPr eaLnBrk="1" hangingPunct="1"/>
            <a:endParaRPr lang="en-US" dirty="0" smtClean="0">
              <a:latin typeface="Comic Sans MS" charset="0"/>
            </a:endParaRPr>
          </a:p>
          <a:p>
            <a:pPr eaLnBrk="1" hangingPunct="1"/>
            <a:r>
              <a:rPr lang="en-US" dirty="0" smtClean="0">
                <a:latin typeface="Comic Sans MS" charset="0"/>
              </a:rPr>
              <a:t>Emergency exit</a:t>
            </a:r>
          </a:p>
        </p:txBody>
      </p:sp>
      <p:pic>
        <p:nvPicPr>
          <p:cNvPr id="19460" name="Picture 5" descr="Eye-wash-f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371600"/>
            <a:ext cx="14668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bsr-a5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5814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floorplan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48768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Line 14"/>
          <p:cNvSpPr>
            <a:spLocks noChangeShapeType="1"/>
          </p:cNvSpPr>
          <p:nvPr/>
        </p:nvSpPr>
        <p:spPr bwMode="auto">
          <a:xfrm>
            <a:off x="4114800" y="3200400"/>
            <a:ext cx="2895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15"/>
          <p:cNvSpPr>
            <a:spLocks noChangeShapeType="1"/>
          </p:cNvSpPr>
          <p:nvPr/>
        </p:nvSpPr>
        <p:spPr bwMode="auto">
          <a:xfrm>
            <a:off x="4876800" y="5562600"/>
            <a:ext cx="2057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218" name="Picture 2" descr="http://www.uline.com/images/product/Medium/HD_17_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25146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Comic Sans MS" charset="0"/>
              </a:rPr>
              <a:t>Protect Your Eyes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371600"/>
            <a:ext cx="7391400" cy="990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mic Sans MS" charset="0"/>
              </a:rPr>
              <a:t>Appropriate eye protection must be worn </a:t>
            </a:r>
            <a:r>
              <a:rPr lang="en-US" sz="2800" b="1" u="sng" dirty="0" smtClean="0">
                <a:latin typeface="Comic Sans MS" charset="0"/>
              </a:rPr>
              <a:t>at all </a:t>
            </a:r>
            <a:r>
              <a:rPr lang="en-US" sz="2800" dirty="0" smtClean="0">
                <a:latin typeface="Comic Sans MS" charset="0"/>
              </a:rPr>
              <a:t>times!   Eyeglasses are not enough!</a:t>
            </a:r>
            <a:endParaRPr lang="en-US" sz="2800" b="1" u="sng" dirty="0" smtClean="0">
              <a:latin typeface="Comic Sans MS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Comic Sans MS" charset="0"/>
            </a:endParaRPr>
          </a:p>
        </p:txBody>
      </p:sp>
      <p:pic>
        <p:nvPicPr>
          <p:cNvPr id="4100" name="Picture 7" descr="Fotolia_1854036_s4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438400"/>
            <a:ext cx="63912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239000" cy="15240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latin typeface="Comic Sans MS" charset="0"/>
              </a:rPr>
              <a:t>Carry out only the experiments assigned by your teacher</a:t>
            </a:r>
          </a:p>
        </p:txBody>
      </p:sp>
      <p:pic>
        <p:nvPicPr>
          <p:cNvPr id="20483" name="Picture 7" descr="http://www.ibiblio.org/Dave/Dr-Fun/df200011/df20001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66548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charset="0"/>
              </a:rPr>
              <a:t>Never remove chemicals from the laboratory</a:t>
            </a:r>
          </a:p>
        </p:txBody>
      </p:sp>
      <p:pic>
        <p:nvPicPr>
          <p:cNvPr id="21507" name="Picture 9" descr="http://nobel.scas.bcit.ca/debeck_pt/science/images/locker_anim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1"/>
            <a:ext cx="260088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cf.mp-cdn.net/4c/42/3fa3fb0432b16a52c0b0db9a0ca3-do-schools-have-the-right-to-search-students-lock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9575" y="2133600"/>
            <a:ext cx="509362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charset="0"/>
              </a:rPr>
              <a:t>Never work alone in the lab</a:t>
            </a:r>
            <a:r>
              <a:rPr lang="en-US" sz="3600" smtClean="0"/>
              <a:t>	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676400"/>
            <a:ext cx="2590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Comic Sans MS" charset="0"/>
              </a:rPr>
              <a:t>   In case of a problem, you may need another person to prevent injury or even save your life!</a:t>
            </a:r>
          </a:p>
        </p:txBody>
      </p:sp>
      <p:pic>
        <p:nvPicPr>
          <p:cNvPr id="22532" name="Picture 7" descr="http://features.cgsociety.org/newgallerycrits/g34/304034/304034_1269613868_sub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162050"/>
            <a:ext cx="50133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charset="0"/>
              </a:rPr>
              <a:t>Remember that the lab is a place for serious work!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Comic Sans MS" charset="0"/>
              </a:rPr>
              <a:t>Careless behavior may endanger yourself and others and will not be tolerated!</a:t>
            </a:r>
          </a:p>
          <a:p>
            <a:pPr eaLnBrk="1" hangingPunct="1">
              <a:buFontTx/>
              <a:buNone/>
            </a:pPr>
            <a:endParaRPr lang="en-US" smtClean="0">
              <a:latin typeface="Comic Sans MS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276600"/>
            <a:ext cx="36131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4343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latin typeface="Comic Sans MS" charset="0"/>
              </a:rPr>
              <a:t>  Clean up spills immediately.</a:t>
            </a:r>
          </a:p>
          <a:p>
            <a:pPr eaLnBrk="1" hangingPunct="1">
              <a:buFontTx/>
              <a:buNone/>
            </a:pPr>
            <a:endParaRPr lang="en-US" sz="3600" smtClean="0">
              <a:latin typeface="Comic Sans MS" charset="0"/>
            </a:endParaRPr>
          </a:p>
          <a:p>
            <a:pPr eaLnBrk="1" hangingPunct="1">
              <a:buFontTx/>
              <a:buNone/>
            </a:pPr>
            <a:r>
              <a:rPr lang="en-US" sz="3600" smtClean="0">
                <a:latin typeface="Comic Sans MS" charset="0"/>
              </a:rPr>
              <a:t>   If you are uncertain how to clean up a spill or if a large spill occurs, notify your teacher immediately.</a:t>
            </a:r>
          </a:p>
        </p:txBody>
      </p:sp>
      <p:pic>
        <p:nvPicPr>
          <p:cNvPr id="24579" name="Picture 5" descr="http://0.tqn.com/d/chemistry/1/0/Q/q/testtubesp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143000"/>
            <a:ext cx="342900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52400"/>
            <a:ext cx="7162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Comic Sans MS" charset="0"/>
              </a:rPr>
              <a:t>  Before leaving the lab: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omic Sans MS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mic Sans MS" charset="0"/>
              </a:rPr>
              <a:t>Return equipment and chemicals to their proper places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charset="0"/>
              </a:rPr>
              <a:t>	Be sure to replace the lids to all containers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charset="0"/>
              </a:rPr>
              <a:t>	Clean up your work area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charset="0"/>
              </a:rPr>
              <a:t>	</a:t>
            </a:r>
          </a:p>
        </p:txBody>
      </p:sp>
      <p:pic>
        <p:nvPicPr>
          <p:cNvPr id="27651" name="Picture 5" descr="http://risk.arizona.edu/healthandsafety/chemicalsafetybulletins/images/fire081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9624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http://i00.i.aliimg.com/img/pb/894/140/390/390140894_7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038600"/>
            <a:ext cx="386715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981200" y="35052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   Like </a:t>
            </a:r>
            <a:r>
              <a:rPr lang="en-US" sz="2400" dirty="0"/>
              <a:t>this                               </a:t>
            </a:r>
            <a:r>
              <a:rPr lang="en-US" sz="2400" dirty="0" smtClean="0"/>
              <a:t> Not </a:t>
            </a:r>
            <a:r>
              <a:rPr lang="en-US" sz="2400" dirty="0"/>
              <a:t>this!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charset="0"/>
              </a:rPr>
              <a:t>Know how to dispose of waste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57400"/>
            <a:ext cx="2971800" cy="2971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latin typeface="Comic Sans MS" charset="0"/>
              </a:rPr>
              <a:t>  Dispose of all waste materials in the correct way.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Comic Sans MS" charset="0"/>
              </a:rPr>
              <a:t>     </a:t>
            </a:r>
          </a:p>
        </p:txBody>
      </p:sp>
      <p:pic>
        <p:nvPicPr>
          <p:cNvPr id="28676" name="Picture 9" descr="http://www.greenedu.com/img/lab-waste-management-lw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2976" y="1371600"/>
            <a:ext cx="426747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1628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latin typeface="Comic Sans MS" charset="0"/>
              </a:rPr>
              <a:t>Report any accidents or unsafe conditions immediately!</a:t>
            </a:r>
          </a:p>
        </p:txBody>
      </p:sp>
      <p:pic>
        <p:nvPicPr>
          <p:cNvPr id="1026" name="Picture 2" descr="http://www.wbpark.com/wp-content/uploads/2012/08/Cat-naps-rather-than-saves-world-001.jpg"/>
          <p:cNvPicPr>
            <a:picLocks noChangeAspect="1" noChangeArrowheads="1"/>
          </p:cNvPicPr>
          <p:nvPr/>
        </p:nvPicPr>
        <p:blipFill>
          <a:blip r:embed="rId2">
            <a:lum bright="-24000" contrast="39000"/>
          </a:blip>
          <a:srcRect/>
          <a:stretch>
            <a:fillRect/>
          </a:stretch>
        </p:blipFill>
        <p:spPr bwMode="auto">
          <a:xfrm>
            <a:off x="2057400" y="1295400"/>
            <a:ext cx="5867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charset="0"/>
              </a:rPr>
              <a:t>Wear appropriate protective clothing</a:t>
            </a:r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1295400" y="4800600"/>
            <a:ext cx="71628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charset="0"/>
              </a:rPr>
              <a:t>Lab aprons can be used to protect your clothing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charset="0"/>
              </a:rPr>
              <a:t>Loose clothing should not be worn because it may dip into chemicals or fall into a flame and catch fire</a:t>
            </a:r>
          </a:p>
        </p:txBody>
      </p:sp>
      <p:pic>
        <p:nvPicPr>
          <p:cNvPr id="5124" name="Picture 9" descr="Protective gear has to be comfor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1" descr="Correct protective gear must be worn in the labora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371600"/>
            <a:ext cx="2427288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charset="0"/>
              </a:rPr>
              <a:t>Wear shoes that cover your feet.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smtClean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smtClean="0">
              <a:latin typeface="Comic Sans MS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omic Sans MS" charset="0"/>
              </a:rPr>
              <a:t>Sandals and open-toed shoes do not protect your feet from broken glass that is frequently found in the lab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latin typeface="Comic Sans MS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Comic Sans MS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6149" name="Picture 7" descr="lab%2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764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ladies-shoe-blac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0386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cis_wsh_cet0313_105823_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914400"/>
            <a:ext cx="1066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12"/>
          <p:cNvSpPr>
            <a:spLocks noChangeShapeType="1"/>
          </p:cNvSpPr>
          <p:nvPr/>
        </p:nvSpPr>
        <p:spPr bwMode="auto">
          <a:xfrm flipV="1">
            <a:off x="5181600" y="1676400"/>
            <a:ext cx="281940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>
            <a:off x="5181600" y="1676400"/>
            <a:ext cx="281940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62800" cy="9906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latin typeface="Comic Sans MS" charset="0"/>
              </a:rPr>
              <a:t>Do not apply cosmetics, eat, or drink in the lab.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371600"/>
            <a:ext cx="7162800" cy="21336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mic Sans MS" charset="0"/>
              </a:rPr>
              <a:t>These activities are ways by which you can accidentally ingest harmful chemicals</a:t>
            </a:r>
          </a:p>
        </p:txBody>
      </p:sp>
      <p:pic>
        <p:nvPicPr>
          <p:cNvPr id="7172" name="Picture 10" descr="http://3219a2.medialib.glogster.com/media/c1/c19500eba61a2b90fb9c3c8823c9a472ce1d9f7cbba0196399c1f675f826e2c7/vlc085-eating-in-lab-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8194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Comic Sans MS" charset="0"/>
              </a:rPr>
              <a:t>Do not taste any chemical!</a:t>
            </a:r>
          </a:p>
        </p:txBody>
      </p:sp>
      <p:pic>
        <p:nvPicPr>
          <p:cNvPr id="8195" name="Picture 6" descr="http://www.rpi.edu/dept/chem-eng/Biotech-Environ/SAFETY/billca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0"/>
            <a:ext cx="5111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 backpacks or purses on the lab bench!</a:t>
            </a:r>
            <a:endParaRPr lang="en-US" dirty="0"/>
          </a:p>
        </p:txBody>
      </p:sp>
      <p:pic>
        <p:nvPicPr>
          <p:cNvPr id="4" name="Content Placeholder 3" descr="No-Backpack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220468"/>
            <a:ext cx="2209800" cy="2684907"/>
          </a:xfrm>
        </p:spPr>
      </p:pic>
      <p:pic>
        <p:nvPicPr>
          <p:cNvPr id="5" name="Picture 4" descr="no-purse-for-y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09800"/>
            <a:ext cx="2667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Always </a:t>
            </a:r>
            <a:r>
              <a:rPr lang="en-US" sz="3600" u="sng" smtClean="0"/>
              <a:t>ADD ACID</a:t>
            </a:r>
            <a:r>
              <a:rPr lang="en-US" sz="3600" smtClean="0"/>
              <a:t> to water</a:t>
            </a:r>
          </a:p>
        </p:txBody>
      </p:sp>
      <p:pic>
        <p:nvPicPr>
          <p:cNvPr id="9219" name="Picture 9" descr="http://pubs.usgs.gov/of/2001/of01-041/htmldocs/images/acid/aci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7172325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1447800" y="64770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hlinkClick r:id="rId3"/>
              </a:rPr>
              <a:t>What happens if water to acid?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438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Check glassware for cracks.</a:t>
            </a:r>
          </a:p>
        </p:txBody>
      </p:sp>
      <p:pic>
        <p:nvPicPr>
          <p:cNvPr id="10243" name="Picture 6" descr="http://image.blingee.com/images17/content/output/000/000/000/5d8/507525891_17506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321287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broken glassw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3690582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648</TotalTime>
  <Words>439</Words>
  <Application>Microsoft Office PowerPoint</Application>
  <PresentationFormat>On-screen Show (4:3)</PresentationFormat>
  <Paragraphs>71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Glowing test tubes design template</vt:lpstr>
      <vt:lpstr>Chemistry Laboratory Safety Rules</vt:lpstr>
      <vt:lpstr>Protect Your Eyes</vt:lpstr>
      <vt:lpstr>Wear appropriate protective clothing</vt:lpstr>
      <vt:lpstr>Wear shoes that cover your feet.</vt:lpstr>
      <vt:lpstr>Do not apply cosmetics, eat, or drink in the lab.</vt:lpstr>
      <vt:lpstr>Do not taste any chemical!</vt:lpstr>
      <vt:lpstr>No backpacks or purses on the lab bench!</vt:lpstr>
      <vt:lpstr>Always ADD ACID to water</vt:lpstr>
      <vt:lpstr>Check glassware for cracks.</vt:lpstr>
      <vt:lpstr>Heat test tubes at an angle.</vt:lpstr>
      <vt:lpstr>Never Heat a Closed Container</vt:lpstr>
      <vt:lpstr>Handle hot glassware with gloves or beaker tongs.</vt:lpstr>
      <vt:lpstr>Slide 13</vt:lpstr>
      <vt:lpstr>Do not smell any chemicals directly!</vt:lpstr>
      <vt:lpstr>Do not pipet solutions by mouth!</vt:lpstr>
      <vt:lpstr>Wash your hands with soap and water before leaving.</vt:lpstr>
      <vt:lpstr>Know the hazards of the materials being used.</vt:lpstr>
      <vt:lpstr>Contain Loose Hair</vt:lpstr>
      <vt:lpstr>Know the safety equipment</vt:lpstr>
      <vt:lpstr>Carry out only the experiments assigned by your teacher</vt:lpstr>
      <vt:lpstr>Never remove chemicals from the laboratory</vt:lpstr>
      <vt:lpstr>Never work alone in the lab  </vt:lpstr>
      <vt:lpstr>Remember that the lab is a place for serious work!</vt:lpstr>
      <vt:lpstr>Slide 24</vt:lpstr>
      <vt:lpstr>Slide 25</vt:lpstr>
      <vt:lpstr>Know how to dispose of waste</vt:lpstr>
      <vt:lpstr>Report any accidents or unsafe conditions immediately!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Chemistry Laboratory Safety Rules</dc:title>
  <dc:creator>.</dc:creator>
  <cp:lastModifiedBy>Dan</cp:lastModifiedBy>
  <cp:revision>63</cp:revision>
  <dcterms:created xsi:type="dcterms:W3CDTF">2010-08-19T15:27:09Z</dcterms:created>
  <dcterms:modified xsi:type="dcterms:W3CDTF">2013-09-01T17:10:10Z</dcterms:modified>
</cp:coreProperties>
</file>