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71" r:id="rId2"/>
    <p:sldId id="302" r:id="rId3"/>
    <p:sldId id="286" r:id="rId4"/>
    <p:sldId id="279" r:id="rId5"/>
    <p:sldId id="280" r:id="rId6"/>
    <p:sldId id="264" r:id="rId7"/>
    <p:sldId id="287" r:id="rId8"/>
    <p:sldId id="295" r:id="rId9"/>
    <p:sldId id="270" r:id="rId10"/>
    <p:sldId id="269" r:id="rId11"/>
    <p:sldId id="296" r:id="rId12"/>
    <p:sldId id="297" r:id="rId13"/>
    <p:sldId id="305" r:id="rId14"/>
    <p:sldId id="300" r:id="rId15"/>
    <p:sldId id="281" r:id="rId16"/>
    <p:sldId id="306" r:id="rId17"/>
    <p:sldId id="290" r:id="rId18"/>
    <p:sldId id="291" r:id="rId19"/>
    <p:sldId id="282" r:id="rId20"/>
    <p:sldId id="283" r:id="rId21"/>
    <p:sldId id="292" r:id="rId22"/>
    <p:sldId id="293" r:id="rId23"/>
    <p:sldId id="304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66"/>
    <a:srgbClr val="B1D8FF"/>
    <a:srgbClr val="990033"/>
    <a:srgbClr val="FF3300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1" autoAdjust="0"/>
    <p:restoredTop sz="95590" autoAdjust="0"/>
  </p:normalViewPr>
  <p:slideViewPr>
    <p:cSldViewPr>
      <p:cViewPr varScale="1">
        <p:scale>
          <a:sx n="110" d="100"/>
          <a:sy n="110" d="100"/>
        </p:scale>
        <p:origin x="-1650" y="-84"/>
      </p:cViewPr>
      <p:guideLst>
        <p:guide orient="horz" pos="4032"/>
        <p:guide orient="horz" pos="1248"/>
        <p:guide orient="horz" pos="672"/>
        <p:guide pos="2880"/>
        <p:guide pos="672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F42987ED-A46B-41A5-B03D-CF015912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21269-F745-4397-9759-7C29CD66A48C}" type="slidenum">
              <a:rPr lang="en-US" smtClean="0">
                <a:latin typeface="Times New Roman" pitchFamily="-128" charset="0"/>
              </a:rPr>
              <a:pPr/>
              <a:t>1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96595-1BE8-4448-BE81-06324BE9AA7D}" type="slidenum">
              <a:rPr lang="en-US" smtClean="0">
                <a:latin typeface="Times New Roman" pitchFamily="-128" charset="0"/>
              </a:rPr>
              <a:pPr/>
              <a:t>10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2F4D9-5F91-41E7-A29E-12BCE15905AA}" type="slidenum">
              <a:rPr lang="en-US" smtClean="0">
                <a:latin typeface="Times New Roman" pitchFamily="-128" charset="0"/>
              </a:rPr>
              <a:pPr/>
              <a:t>11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DA965-E67C-4144-AE3B-A32A967E3BCA}" type="slidenum">
              <a:rPr lang="en-US" smtClean="0">
                <a:latin typeface="Times New Roman" pitchFamily="-128" charset="0"/>
              </a:rPr>
              <a:pPr/>
              <a:t>12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B5DEA-51C1-48C9-9FB1-6EE61857B49A}" type="slidenum">
              <a:rPr lang="en-US" smtClean="0">
                <a:latin typeface="Times New Roman" pitchFamily="-128" charset="0"/>
              </a:rPr>
              <a:pPr/>
              <a:t>13</a:t>
            </a:fld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C2F1A-28D5-4F10-B61D-53BEFD0D1D83}" type="slidenum">
              <a:rPr lang="en-US" smtClean="0">
                <a:latin typeface="Times New Roman" pitchFamily="-128" charset="0"/>
              </a:rPr>
              <a:pPr/>
              <a:t>14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5A9F4-07AB-4823-B1B1-59ECAEA2BD69}" type="slidenum">
              <a:rPr lang="en-US" smtClean="0">
                <a:latin typeface="Times New Roman" pitchFamily="-128" charset="0"/>
              </a:rPr>
              <a:pPr/>
              <a:t>15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6AC79-55A1-4869-8522-A129FC9BC0B3}" type="slidenum">
              <a:rPr lang="en-US" smtClean="0">
                <a:latin typeface="Times New Roman" pitchFamily="-128" charset="0"/>
              </a:rPr>
              <a:pPr/>
              <a:t>16</a:t>
            </a:fld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3FC5-8D17-423D-B426-5DC4530CC03F}" type="slidenum">
              <a:rPr lang="en-US" smtClean="0">
                <a:latin typeface="Times New Roman" pitchFamily="-128" charset="0"/>
              </a:rPr>
              <a:pPr/>
              <a:t>17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3CFE4-BB0B-4BA7-9529-42E045CCC86C}" type="slidenum">
              <a:rPr lang="en-US" smtClean="0">
                <a:latin typeface="Times New Roman" pitchFamily="-128" charset="0"/>
              </a:rPr>
              <a:pPr/>
              <a:t>18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3C6A1-2902-46C9-9275-B2F031EEBAD5}" type="slidenum">
              <a:rPr lang="en-US" smtClean="0">
                <a:latin typeface="Times New Roman" pitchFamily="-128" charset="0"/>
              </a:rPr>
              <a:pPr/>
              <a:t>19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DE1E8-42FB-4263-9BD8-BE739394094F}" type="slidenum">
              <a:rPr lang="en-US" smtClean="0">
                <a:latin typeface="Times New Roman" pitchFamily="-128" charset="0"/>
              </a:rPr>
              <a:pPr/>
              <a:t>2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2B876-530E-4264-9A06-D409B4F5ABB5}" type="slidenum">
              <a:rPr lang="en-US" smtClean="0">
                <a:latin typeface="Times New Roman" pitchFamily="-128" charset="0"/>
              </a:rPr>
              <a:pPr/>
              <a:t>20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EA3BB-0773-4927-ADB1-B7D52F8DAE15}" type="slidenum">
              <a:rPr lang="en-US" smtClean="0">
                <a:latin typeface="Times New Roman" pitchFamily="-128" charset="0"/>
              </a:rPr>
              <a:pPr/>
              <a:t>21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BB67C-5354-464E-B514-40F0FE93B31B}" type="slidenum">
              <a:rPr lang="en-US" smtClean="0">
                <a:latin typeface="Times New Roman" pitchFamily="-128" charset="0"/>
              </a:rPr>
              <a:pPr/>
              <a:t>22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ED9E7-068D-42B2-A399-A9315C201D61}" type="slidenum">
              <a:rPr lang="en-US" smtClean="0">
                <a:latin typeface="Times New Roman" pitchFamily="-128" charset="0"/>
              </a:rPr>
              <a:pPr/>
              <a:t>23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6D1F-AE86-4A10-8FE5-F27D714651DD}" type="slidenum">
              <a:rPr lang="en-US" smtClean="0">
                <a:latin typeface="Times New Roman" pitchFamily="-128" charset="0"/>
              </a:rPr>
              <a:pPr/>
              <a:t>24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194DB-4069-4748-9256-AB949256C9C2}" type="slidenum">
              <a:rPr lang="en-US" smtClean="0">
                <a:latin typeface="Times New Roman" pitchFamily="-128" charset="0"/>
              </a:rPr>
              <a:pPr/>
              <a:t>25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D5260-A608-4200-8238-E83B14F4EF16}" type="slidenum">
              <a:rPr lang="en-US" smtClean="0">
                <a:latin typeface="Times New Roman" pitchFamily="-128" charset="0"/>
              </a:rPr>
              <a:pPr/>
              <a:t>3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3F2B-387F-43D8-9011-0023F26FDFC5}" type="slidenum">
              <a:rPr lang="en-US" smtClean="0">
                <a:latin typeface="Times New Roman" pitchFamily="-128" charset="0"/>
              </a:rPr>
              <a:pPr/>
              <a:t>4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90133-8E03-4C7B-ACAB-6B43D89B84D2}" type="slidenum">
              <a:rPr lang="en-US" smtClean="0">
                <a:latin typeface="Times New Roman" pitchFamily="-128" charset="0"/>
              </a:rPr>
              <a:pPr/>
              <a:t>5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8567C-A096-498C-B372-BC76C18063E0}" type="slidenum">
              <a:rPr lang="en-US" smtClean="0">
                <a:latin typeface="Times New Roman" pitchFamily="-128" charset="0"/>
              </a:rPr>
              <a:pPr/>
              <a:t>6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B014-8B12-403E-B527-AF59CC07C621}" type="slidenum">
              <a:rPr lang="en-US" smtClean="0">
                <a:latin typeface="Times New Roman" pitchFamily="-128" charset="0"/>
              </a:rPr>
              <a:pPr/>
              <a:t>7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57ABC-ABC9-4D98-B7C9-D7B205E6DB5C}" type="slidenum">
              <a:rPr lang="en-US" smtClean="0">
                <a:latin typeface="Times New Roman" pitchFamily="-128" charset="0"/>
              </a:rPr>
              <a:pPr/>
              <a:t>8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C59B-1116-4AA5-B934-983AE97E72A7}" type="slidenum">
              <a:rPr lang="en-US" smtClean="0">
                <a:latin typeface="Times New Roman" pitchFamily="-128" charset="0"/>
              </a:rPr>
              <a:pPr/>
              <a:t>9</a:t>
            </a:fld>
            <a:endParaRPr lang="en-US" smtClean="0">
              <a:latin typeface="Times New Roman" pitchFamily="-12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9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5B59-C8D3-4440-A769-B54B6FE8D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DD55-D735-4C30-9EF5-ED965B4F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6B4-336B-45B6-AB05-1BCEF154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D8FF-305A-4240-ADB3-AB865D6D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118C-DF68-4E3C-9CEF-002D94BBE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6CFF1-68A3-48F1-A3CB-0EB7DE8A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8FC0-28BA-4B96-81A5-7163464C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B1A3-1857-48A3-B479-F1F335A0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215F-2544-4608-B0F1-8FDC139D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2D31-51AD-466A-B775-94E9236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5123-BBED-49DD-AE2B-DB0695ACD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C94B-4337-4919-B935-FD731E5B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DA29-9C31-473C-9C6B-FE4CB9018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118D-3D75-4C7A-9F78-8804110F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80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80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5B75B61-632A-4ACF-9876-F2BE9595E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7" name="Rectangle 7"/>
          <p:cNvSpPr>
            <a:spLocks noChangeArrowheads="1"/>
          </p:cNvSpPr>
          <p:nvPr userDrawn="1"/>
        </p:nvSpPr>
        <p:spPr bwMode="auto">
          <a:xfrm>
            <a:off x="1143000" y="6248400"/>
            <a:ext cx="685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General, Organic, and Biological Chemistry                                            Copyright</a:t>
            </a:r>
            <a:r>
              <a:rPr lang="en-US" sz="1000">
                <a:latin typeface="Arial"/>
              </a:rPr>
              <a:t> </a:t>
            </a:r>
            <a:r>
              <a:rPr lang="en-US" sz="1000"/>
              <a:t>© 2010 Pearson Education, Inc.</a:t>
            </a:r>
          </a:p>
          <a:p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731" r:id="rId12"/>
    <p:sldLayoutId id="2147483730" r:id="rId13"/>
    <p:sldLayoutId id="214748372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28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28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-128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93D7F-3F96-4948-AFD6-99D9643D6E2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838200"/>
            <a:ext cx="6726237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28" charset="2"/>
              <a:buNone/>
            </a:pPr>
            <a:r>
              <a:rPr lang="en-US" b="1" dirty="0" smtClean="0"/>
              <a:t>Naming </a:t>
            </a:r>
            <a:r>
              <a:rPr lang="en-US" b="1" dirty="0" smtClean="0"/>
              <a:t>and Writing Ionic Formulas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439896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B1742-CC82-47FD-8929-77A4712F68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Check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399338" cy="4530725"/>
          </a:xfrm>
        </p:spPr>
        <p:txBody>
          <a:bodyPr/>
          <a:lstStyle/>
          <a:p>
            <a:pPr eaLnBrk="1" hangingPunct="1">
              <a:buSzPct val="115000"/>
              <a:buFont typeface="Wingdings" pitchFamily="-128" charset="2"/>
              <a:buNone/>
            </a:pPr>
            <a:r>
              <a:rPr lang="en-US" sz="2000" smtClean="0"/>
              <a:t>	</a:t>
            </a:r>
            <a:r>
              <a:rPr lang="en-US" sz="2400" smtClean="0"/>
              <a:t>Write the formulas and names for compounds of the following ions: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smtClean="0"/>
              <a:t>		             Br</a:t>
            </a:r>
            <a:r>
              <a:rPr lang="en-US" sz="2400" baseline="30000" smtClean="0"/>
              <a:t>–</a:t>
            </a:r>
            <a:r>
              <a:rPr lang="en-US" sz="2400" baseline="30000" smtClean="0">
                <a:cs typeface="Arial" charset="0"/>
              </a:rPr>
              <a:t>                           </a:t>
            </a:r>
            <a:r>
              <a:rPr lang="en-US" sz="2400" smtClean="0">
                <a:cs typeface="Arial" charset="0"/>
              </a:rPr>
              <a:t>S</a:t>
            </a:r>
            <a:r>
              <a:rPr lang="en-US" sz="2400" baseline="30000" smtClean="0">
                <a:cs typeface="Arial" charset="0"/>
              </a:rPr>
              <a:t>2−                              </a:t>
            </a:r>
            <a:r>
              <a:rPr lang="en-US" sz="2400" smtClean="0">
                <a:cs typeface="Arial" charset="0"/>
              </a:rPr>
              <a:t>N</a:t>
            </a:r>
            <a:r>
              <a:rPr lang="en-US" sz="2400" baseline="30000" smtClean="0">
                <a:cs typeface="Arial" charset="0"/>
              </a:rPr>
              <a:t>3−</a:t>
            </a:r>
            <a:endParaRPr lang="en-US" sz="24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smtClean="0"/>
              <a:t>    Na</a:t>
            </a:r>
            <a:r>
              <a:rPr lang="en-US" sz="2400" baseline="30000" smtClean="0"/>
              <a:t>+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baseline="30000" smtClean="0"/>
              <a:t>     </a:t>
            </a:r>
            <a:r>
              <a:rPr lang="en-US" sz="2400" smtClean="0"/>
              <a:t>Al</a:t>
            </a:r>
            <a:r>
              <a:rPr lang="en-US" sz="2400" baseline="30000" smtClean="0"/>
              <a:t>3+</a:t>
            </a:r>
            <a:r>
              <a:rPr lang="en-US" sz="2400" smtClean="0"/>
              <a:t>      </a:t>
            </a:r>
          </a:p>
        </p:txBody>
      </p:sp>
      <p:graphicFrame>
        <p:nvGraphicFramePr>
          <p:cNvPr id="15382" name="Group 22"/>
          <p:cNvGraphicFramePr>
            <a:graphicFrameLocks noGrp="1"/>
          </p:cNvGraphicFramePr>
          <p:nvPr>
            <p:ph sz="half" idx="2"/>
          </p:nvPr>
        </p:nvGraphicFramePr>
        <p:xfrm>
          <a:off x="1981200" y="2928938"/>
          <a:ext cx="5980113" cy="3017838"/>
        </p:xfrm>
        <a:graphic>
          <a:graphicData uri="http://schemas.openxmlformats.org/drawingml/2006/table">
            <a:tbl>
              <a:tblPr/>
              <a:tblGrid>
                <a:gridCol w="1993900"/>
                <a:gridCol w="1992313"/>
                <a:gridCol w="1993900"/>
              </a:tblGrid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462B1-EA65-4909-9DA1-4A2570804B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Solution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399338" cy="4530725"/>
          </a:xfrm>
        </p:spPr>
        <p:txBody>
          <a:bodyPr/>
          <a:lstStyle/>
          <a:p>
            <a:pPr eaLnBrk="1" hangingPunct="1">
              <a:buSzPct val="115000"/>
              <a:buFont typeface="Wingdings" pitchFamily="-128" charset="2"/>
              <a:buNone/>
            </a:pPr>
            <a:r>
              <a:rPr lang="en-US" sz="1800" smtClean="0"/>
              <a:t>	</a:t>
            </a:r>
            <a:r>
              <a:rPr lang="en-US" sz="2400" smtClean="0"/>
              <a:t>	          Br</a:t>
            </a:r>
            <a:r>
              <a:rPr lang="en-US" sz="2400" baseline="30000" smtClean="0">
                <a:cs typeface="Arial" charset="0"/>
              </a:rPr>
              <a:t>−                              </a:t>
            </a:r>
            <a:r>
              <a:rPr lang="en-US" sz="2400" smtClean="0">
                <a:cs typeface="Arial" charset="0"/>
              </a:rPr>
              <a:t>S</a:t>
            </a:r>
            <a:r>
              <a:rPr lang="en-US" sz="2400" baseline="30000" smtClean="0">
                <a:cs typeface="Arial" charset="0"/>
              </a:rPr>
              <a:t>2−                                 </a:t>
            </a:r>
            <a:r>
              <a:rPr lang="en-US" sz="2400" smtClean="0">
                <a:cs typeface="Arial" charset="0"/>
              </a:rPr>
              <a:t>N</a:t>
            </a:r>
            <a:r>
              <a:rPr lang="en-US" sz="2400" baseline="30000" smtClean="0">
                <a:cs typeface="Arial" charset="0"/>
              </a:rPr>
              <a:t>3−</a:t>
            </a:r>
            <a:endParaRPr lang="en-US" sz="2400" smtClean="0">
              <a:cs typeface="Arial" charset="0"/>
            </a:endParaRPr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r>
              <a:rPr lang="en-US" sz="2400" smtClean="0"/>
              <a:t>    Na</a:t>
            </a:r>
            <a:r>
              <a:rPr lang="en-US" sz="2400" baseline="30000" smtClean="0"/>
              <a:t>+</a:t>
            </a:r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endParaRPr lang="en-US" sz="2400" baseline="30000" smtClean="0"/>
          </a:p>
          <a:p>
            <a:pPr eaLnBrk="1" hangingPunct="1">
              <a:buSzPct val="115000"/>
              <a:buFont typeface="Wingdings" pitchFamily="-128" charset="2"/>
              <a:buNone/>
            </a:pPr>
            <a:r>
              <a:rPr lang="en-US" sz="2400" baseline="30000" smtClean="0"/>
              <a:t>     </a:t>
            </a:r>
            <a:r>
              <a:rPr lang="en-US" sz="2400" smtClean="0"/>
              <a:t>Al</a:t>
            </a:r>
            <a:r>
              <a:rPr lang="en-US" sz="2400" baseline="30000" smtClean="0"/>
              <a:t>3+</a:t>
            </a:r>
            <a:r>
              <a:rPr lang="en-US" sz="2400" smtClean="0"/>
              <a:t>      </a:t>
            </a:r>
          </a:p>
        </p:txBody>
      </p:sp>
      <p:graphicFrame>
        <p:nvGraphicFramePr>
          <p:cNvPr id="63506" name="Group 18"/>
          <p:cNvGraphicFramePr>
            <a:graphicFrameLocks noGrp="1"/>
          </p:cNvGraphicFramePr>
          <p:nvPr>
            <p:ph sz="half" idx="2"/>
          </p:nvPr>
        </p:nvGraphicFramePr>
        <p:xfrm>
          <a:off x="1981200" y="2303463"/>
          <a:ext cx="5980113" cy="3827463"/>
        </p:xfrm>
        <a:graphic>
          <a:graphicData uri="http://schemas.openxmlformats.org/drawingml/2006/table">
            <a:tbl>
              <a:tblPr/>
              <a:tblGrid>
                <a:gridCol w="1993900"/>
                <a:gridCol w="1992313"/>
                <a:gridCol w="1993900"/>
              </a:tblGrid>
              <a:tr h="188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NaBr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sodium bromide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sodium sulfide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sodium nitride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AlBr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 bromide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 sulfide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 nitride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3FBE76-F620-4D4E-8851-D9825E1C875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Transition Metals Form Positive 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8077200" cy="4419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Most </a:t>
            </a:r>
            <a:r>
              <a:rPr lang="en-US" sz="2400" b="1" smtClean="0"/>
              <a:t>transition metals </a:t>
            </a:r>
            <a:r>
              <a:rPr lang="en-US" sz="2400" smtClean="0"/>
              <a:t>and</a:t>
            </a:r>
            <a:r>
              <a:rPr lang="en-US" sz="2400" smtClean="0">
                <a:solidFill>
                  <a:schemeClr val="hlink"/>
                </a:solidFill>
              </a:rPr>
              <a:t> </a:t>
            </a:r>
            <a:r>
              <a:rPr lang="en-US" sz="2400" b="1" smtClean="0"/>
              <a:t>Group 4(14) metals</a:t>
            </a:r>
            <a:r>
              <a:rPr lang="en-US" sz="2400" i="1" smtClean="0"/>
              <a:t>,</a:t>
            </a:r>
          </a:p>
          <a:p>
            <a:pPr eaLnBrk="1" hangingPunct="1">
              <a:buSzTx/>
              <a:buFont typeface="Wingdings" pitchFamily="-128" charset="2"/>
              <a:buChar char="§"/>
            </a:pPr>
            <a:r>
              <a:rPr lang="en-US" sz="2400" smtClean="0"/>
              <a:t>Form 2 or more positive ions</a:t>
            </a:r>
          </a:p>
          <a:p>
            <a:pPr eaLnBrk="1" hangingPunct="1">
              <a:buSzTx/>
              <a:buFont typeface="Wingdings" pitchFamily="-128" charset="2"/>
              <a:buChar char="§"/>
            </a:pPr>
            <a:r>
              <a:rPr lang="en-US" sz="2400" smtClean="0"/>
              <a:t>Zn</a:t>
            </a:r>
            <a:r>
              <a:rPr lang="en-US" sz="2400" baseline="30000" smtClean="0"/>
              <a:t>2+</a:t>
            </a:r>
            <a:r>
              <a:rPr lang="en-US" sz="2400" smtClean="0"/>
              <a:t>,</a:t>
            </a:r>
            <a:r>
              <a:rPr lang="en-US" sz="2400" baseline="30000" smtClean="0"/>
              <a:t> </a:t>
            </a:r>
            <a:r>
              <a:rPr lang="en-US" sz="2400" smtClean="0"/>
              <a:t>Ag</a:t>
            </a:r>
            <a:r>
              <a:rPr lang="en-US" sz="2400" baseline="30000" smtClean="0"/>
              <a:t>+</a:t>
            </a:r>
            <a:r>
              <a:rPr lang="en-US" sz="2400" smtClean="0"/>
              <a:t>, and Cd</a:t>
            </a:r>
            <a:r>
              <a:rPr lang="en-US" sz="2400" baseline="30000" smtClean="0"/>
              <a:t>2+ </a:t>
            </a:r>
            <a:r>
              <a:rPr lang="en-US" sz="2400" smtClean="0"/>
              <a:t>form only one ion.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7162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Metals with Variable Charge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419600" cy="45307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The names of transition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metals with two or more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positive ions (cations) use 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i="1" smtClean="0"/>
              <a:t>Roman numeral  </a:t>
            </a:r>
            <a:r>
              <a:rPr lang="en-US" sz="2400" smtClean="0"/>
              <a:t>after the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name of the metal to identify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ionic charge.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18621-46B7-43A8-81DE-20216EA216DF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8" name="Picture 8" descr="05_T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2870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70A24E-4BD6-404A-A5DF-BF306C89D21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Ionic Compounds with Variable Charge Metals</a:t>
            </a:r>
            <a:r>
              <a:rPr lang="en-US" sz="4000" smtClean="0"/>
              <a:t> </a:t>
            </a:r>
          </a:p>
        </p:txBody>
      </p:sp>
      <p:pic>
        <p:nvPicPr>
          <p:cNvPr id="16391" name="Picture 7" descr="05_02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2527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38E33-1FB5-431E-AA20-2D613C884EE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Examples of Names of Compounds with Variable Charge Metals</a:t>
            </a:r>
          </a:p>
        </p:txBody>
      </p:sp>
      <p:pic>
        <p:nvPicPr>
          <p:cNvPr id="17415" name="Picture 7" descr="05_T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388778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Guide to Naming Ionic Compounds with Variable Charge Metals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99282-33F0-4325-BAB4-A3345E2B5B7B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9" name="Picture 7" descr="05_02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319881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C7CE97-45AF-4B61-81DB-15BF6930D9B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FeCl</a:t>
            </a:r>
            <a:r>
              <a:rPr lang="en-US" sz="4000" b="1" baseline="-25000" smtClean="0"/>
              <a:t>2</a:t>
            </a:r>
            <a:endParaRPr lang="en-US" sz="4000" b="1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530725"/>
          </a:xfrm>
        </p:spPr>
        <p:txBody>
          <a:bodyPr/>
          <a:lstStyle/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rgbClr val="FF0066"/>
                </a:solidFill>
              </a:rPr>
              <a:t>STEP 1</a:t>
            </a:r>
            <a:r>
              <a:rPr lang="en-US" sz="2400" smtClean="0"/>
              <a:t> Determine the charge of the cation from the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              anion. </a:t>
            </a:r>
            <a:endParaRPr lang="en-US" sz="2400" b="1" smtClean="0"/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	   Fe ion  +  2 Cl</a:t>
            </a:r>
            <a:r>
              <a:rPr lang="en-US" sz="2400" baseline="30000" smtClean="0"/>
              <a:t>–</a:t>
            </a:r>
            <a:r>
              <a:rPr lang="en-US" sz="2400" smtClean="0"/>
              <a:t>  =  Fe ion  +   2–  =  0</a:t>
            </a:r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	   Fe ion = 2+ = Fe</a:t>
            </a:r>
            <a:r>
              <a:rPr lang="en-US" sz="2400" baseline="30000" smtClean="0"/>
              <a:t>2+</a:t>
            </a:r>
            <a:endParaRPr lang="en-US" sz="2400" smtClean="0"/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STEP 2</a:t>
            </a:r>
            <a:r>
              <a:rPr lang="en-US" sz="2400" smtClean="0"/>
              <a:t> Name the cation by the element name, and use 	  a Roman numeral to show its charge.</a:t>
            </a:r>
            <a:endParaRPr lang="en-US" sz="2400" b="1" smtClean="0"/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      Fe</a:t>
            </a:r>
            <a:r>
              <a:rPr lang="en-US" sz="2400" baseline="30000" smtClean="0"/>
              <a:t>2+  </a:t>
            </a:r>
            <a:r>
              <a:rPr lang="en-US" sz="2400" smtClean="0"/>
              <a:t> =  iron(II)		</a:t>
            </a:r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rgbClr val="339933"/>
                </a:solidFill>
              </a:rPr>
              <a:t>STEP 3</a:t>
            </a:r>
            <a:r>
              <a:rPr lang="en-US" sz="2400" b="1" smtClean="0"/>
              <a:t> </a:t>
            </a:r>
            <a:r>
              <a:rPr lang="en-US" sz="2400" smtClean="0"/>
              <a:t>Write the anion with an </a:t>
            </a:r>
            <a:r>
              <a:rPr lang="en-US" sz="2400" i="1" smtClean="0"/>
              <a:t>ide </a:t>
            </a:r>
            <a:r>
              <a:rPr lang="en-US" sz="2400" smtClean="0"/>
              <a:t> ending.  </a:t>
            </a:r>
            <a:r>
              <a:rPr lang="en-US" sz="2400" i="1" smtClean="0"/>
              <a:t>chloride</a:t>
            </a:r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STEP 4</a:t>
            </a:r>
            <a:r>
              <a:rPr lang="en-US" sz="2400" b="1" smtClean="0"/>
              <a:t> </a:t>
            </a:r>
            <a:r>
              <a:rPr lang="en-US" sz="2400" smtClean="0"/>
              <a:t>Name the cation first, then the anion.</a:t>
            </a:r>
            <a:r>
              <a:rPr lang="en-US" sz="2400" b="1" smtClean="0"/>
              <a:t> </a:t>
            </a:r>
          </a:p>
          <a:p>
            <a:pPr marL="609600" indent="-609600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            </a:t>
            </a:r>
            <a:r>
              <a:rPr lang="en-US" sz="2400" baseline="-25000" smtClean="0"/>
              <a:t> </a:t>
            </a:r>
            <a:r>
              <a:rPr lang="en-US" sz="2400" smtClean="0"/>
              <a:t> iron(II)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3FCCE7-019D-416C-A90F-3BD6C30F75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Cr</a:t>
            </a:r>
            <a:r>
              <a:rPr lang="en-US" sz="4000" b="1" baseline="-25000" smtClean="0"/>
              <a:t>2</a:t>
            </a:r>
            <a:r>
              <a:rPr lang="en-US" sz="4000" b="1" smtClean="0"/>
              <a:t>O</a:t>
            </a:r>
            <a:r>
              <a:rPr lang="en-US" sz="4000" b="1" baseline="-25000" smtClean="0"/>
              <a:t>3</a:t>
            </a:r>
            <a:endParaRPr lang="en-US" sz="4000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606925"/>
          </a:xfrm>
        </p:spPr>
        <p:txBody>
          <a:bodyPr/>
          <a:lstStyle/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rgbClr val="FF0066"/>
                </a:solidFill>
              </a:rPr>
              <a:t>STEP 1</a:t>
            </a:r>
            <a:r>
              <a:rPr lang="en-US" sz="2400" b="1" smtClean="0"/>
              <a:t> </a:t>
            </a:r>
            <a:r>
              <a:rPr lang="en-US" sz="2400" smtClean="0"/>
              <a:t>Determine the charge of cation from the anion. </a:t>
            </a:r>
            <a:r>
              <a:rPr lang="en-US" sz="2400" b="1" smtClean="0"/>
              <a:t> </a:t>
            </a:r>
            <a:r>
              <a:rPr lang="en-US" sz="2400" smtClean="0"/>
              <a:t>	   2Cr ions  +  3O</a:t>
            </a:r>
            <a:r>
              <a:rPr lang="en-US" sz="2400" baseline="30000" smtClean="0"/>
              <a:t>2–</a:t>
            </a:r>
            <a:r>
              <a:rPr lang="en-US" sz="2400" smtClean="0"/>
              <a:t>  	 =   2Cr ions + 3(2–)  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				 =   2Cr ions + 6–  =  0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	   2Cr ions  =  6+ 	Cr ion  =  3+  = Cr</a:t>
            </a:r>
            <a:r>
              <a:rPr lang="en-US" sz="2400" baseline="30000" smtClean="0"/>
              <a:t>3+</a:t>
            </a:r>
            <a:endParaRPr lang="en-US" sz="2400" smtClean="0"/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STEP 2</a:t>
            </a:r>
            <a:r>
              <a:rPr lang="en-US" sz="2400" b="1" smtClean="0"/>
              <a:t> </a:t>
            </a:r>
            <a:r>
              <a:rPr lang="en-US" sz="2400" smtClean="0"/>
              <a:t>Name the cation by the element name, and use a Roman numeral to show its charge.</a:t>
            </a:r>
            <a:r>
              <a:rPr lang="en-US" sz="2400" b="1" smtClean="0"/>
              <a:t> </a:t>
            </a:r>
            <a:r>
              <a:rPr lang="en-US" sz="2400" smtClean="0"/>
              <a:t>	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	       Cr</a:t>
            </a:r>
            <a:r>
              <a:rPr lang="en-US" sz="2400" baseline="30000" smtClean="0"/>
              <a:t>3+  </a:t>
            </a:r>
            <a:r>
              <a:rPr lang="en-US" sz="2400" smtClean="0"/>
              <a:t> =  chromium(III)		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rgbClr val="339933"/>
                </a:solidFill>
              </a:rPr>
              <a:t>STEP 3</a:t>
            </a:r>
            <a:r>
              <a:rPr lang="en-US" sz="2400" b="1" smtClean="0"/>
              <a:t> </a:t>
            </a:r>
            <a:r>
              <a:rPr lang="en-US" sz="2400" smtClean="0"/>
              <a:t>Write the anion with an </a:t>
            </a:r>
            <a:r>
              <a:rPr lang="en-US" sz="2400" i="1" smtClean="0"/>
              <a:t>ide </a:t>
            </a:r>
            <a:r>
              <a:rPr lang="en-US" sz="2400" smtClean="0"/>
              <a:t> ending.</a:t>
            </a:r>
            <a:r>
              <a:rPr lang="en-US" sz="2400" b="1" smtClean="0"/>
              <a:t>    </a:t>
            </a:r>
            <a:r>
              <a:rPr lang="en-US" sz="2400" i="1" smtClean="0"/>
              <a:t>oxide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STEP 4</a:t>
            </a:r>
            <a:r>
              <a:rPr lang="en-US" sz="2400" b="1" smtClean="0"/>
              <a:t> </a:t>
            </a:r>
            <a:r>
              <a:rPr lang="en-US" sz="2400" smtClean="0"/>
              <a:t>Name the cation first, then the anion.</a:t>
            </a:r>
          </a:p>
          <a:p>
            <a:pPr marL="1204913" indent="-1204913" eaLnBrk="1" hangingPunct="1">
              <a:buClr>
                <a:schemeClr val="tx2"/>
              </a:buClr>
              <a:buSzTx/>
              <a:buFontTx/>
              <a:buNone/>
            </a:pPr>
            <a:r>
              <a:rPr lang="en-US" sz="2400" smtClean="0"/>
              <a:t>              </a:t>
            </a:r>
            <a:r>
              <a:rPr lang="en-US" sz="2400" i="1" smtClean="0"/>
              <a:t> chromium (III) oxide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A0DD8-E0F0-46D4-BD70-3F32E907C1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Check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1600200"/>
            <a:ext cx="7431087" cy="4419600"/>
          </a:xfrm>
        </p:spPr>
        <p:txBody>
          <a:bodyPr/>
          <a:lstStyle/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Select the correct name for each.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A.  Fe</a:t>
            </a:r>
            <a:r>
              <a:rPr lang="en-US" sz="2400" baseline="-25000" smtClean="0"/>
              <a:t>2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1)  iron sulfide	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2)  iron(II) sulfide	 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3)  iron(III) sulfide</a:t>
            </a:r>
          </a:p>
          <a:p>
            <a:pPr eaLnBrk="1" hangingPunct="1"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B.  CuO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1)  copper oxide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2)  copper(I) oxide 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3)  copper(II) oxide</a:t>
            </a:r>
            <a:endParaRPr lang="en-US" sz="24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81275-DE55-4F7A-909A-542D2228661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Charges of Representative Elements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127635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5814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C00EE-EFAE-4EEA-A91B-79DBD698A65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Solution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1676400"/>
            <a:ext cx="7050087" cy="4114800"/>
          </a:xfrm>
        </p:spPr>
        <p:txBody>
          <a:bodyPr/>
          <a:lstStyle/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Select the correct name for each.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A.  Fe</a:t>
            </a:r>
            <a:r>
              <a:rPr lang="en-US" sz="2400" baseline="-25000" smtClean="0"/>
              <a:t>2</a:t>
            </a:r>
            <a:r>
              <a:rPr lang="en-US" sz="2400" smtClean="0"/>
              <a:t>S</a:t>
            </a:r>
            <a:r>
              <a:rPr lang="en-US" sz="2400" baseline="-25000" smtClean="0"/>
              <a:t>3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3)  iron(III) sulfide     		Fe</a:t>
            </a:r>
            <a:r>
              <a:rPr lang="en-US" sz="2400" baseline="30000" smtClean="0"/>
              <a:t>3+    </a:t>
            </a:r>
            <a:r>
              <a:rPr lang="en-US" sz="2400" smtClean="0"/>
              <a:t>S</a:t>
            </a:r>
            <a:r>
              <a:rPr lang="en-US" sz="2400" baseline="30000" smtClean="0"/>
              <a:t>2–</a:t>
            </a:r>
            <a:endParaRPr lang="en-US" sz="2400" smtClean="0"/>
          </a:p>
          <a:p>
            <a:pPr eaLnBrk="1" hangingPunct="1"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B.  CuO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3)  copper(II) oxide 		Cu</a:t>
            </a:r>
            <a:r>
              <a:rPr lang="en-US" sz="2400" baseline="30000" smtClean="0"/>
              <a:t>2+    </a:t>
            </a:r>
            <a:r>
              <a:rPr lang="en-US" sz="2400" smtClean="0"/>
              <a:t>O</a:t>
            </a:r>
            <a:r>
              <a:rPr lang="en-US" sz="2400" baseline="30000" smtClean="0"/>
              <a:t>2–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68D52-2300-4F4F-8447-758E1408C57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Guide to Writing Formulas from the Name</a:t>
            </a:r>
          </a:p>
        </p:txBody>
      </p:sp>
      <p:pic>
        <p:nvPicPr>
          <p:cNvPr id="23559" name="Picture 7" descr="05_02-02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741863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D446BD-EE65-46B1-B8DD-1A35AC1A7A3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Writing Formulas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Write a formula for potassium sulfide.</a:t>
            </a: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="1" smtClean="0">
                <a:solidFill>
                  <a:srgbClr val="FF0066"/>
                </a:solidFill>
              </a:rPr>
              <a:t>STEP 1</a:t>
            </a:r>
            <a:r>
              <a:rPr lang="en-US" sz="2400" b="1" smtClean="0"/>
              <a:t> </a:t>
            </a:r>
            <a:r>
              <a:rPr lang="en-US" sz="2400" smtClean="0"/>
              <a:t>Identify the cation and anion</a:t>
            </a:r>
            <a:r>
              <a:rPr lang="en-US" sz="2400" b="1" smtClean="0"/>
              <a:t>.</a:t>
            </a: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     			potassium	=    K</a:t>
            </a:r>
            <a:r>
              <a:rPr lang="en-US" sz="2400" baseline="30000" smtClean="0"/>
              <a:t>+</a:t>
            </a:r>
            <a:r>
              <a:rPr lang="en-US" sz="2400" smtClean="0"/>
              <a:t> </a:t>
            </a: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sulfide       	=    S</a:t>
            </a:r>
            <a:r>
              <a:rPr lang="en-US" sz="2400" baseline="30000" smtClean="0"/>
              <a:t>2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endParaRPr lang="en-US" sz="2400" baseline="30000" smtClean="0">
              <a:cs typeface="Arial" charset="0"/>
            </a:endParaRP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="1" smtClean="0">
                <a:solidFill>
                  <a:schemeClr val="hlink"/>
                </a:solidFill>
              </a:rPr>
              <a:t>STEP 2</a:t>
            </a:r>
            <a:r>
              <a:rPr lang="en-US" sz="2400" b="1" smtClean="0"/>
              <a:t> </a:t>
            </a:r>
            <a:r>
              <a:rPr lang="en-US" sz="2400" smtClean="0"/>
              <a:t>Balance the charges.</a:t>
            </a:r>
            <a:endParaRPr lang="en-US" sz="2400" b="1" smtClean="0"/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  K</a:t>
            </a:r>
            <a:r>
              <a:rPr lang="en-US" sz="2400" baseline="30000" smtClean="0"/>
              <a:t>+       	        </a:t>
            </a:r>
            <a:r>
              <a:rPr lang="en-US" sz="2400" smtClean="0"/>
              <a:t>S</a:t>
            </a:r>
            <a:r>
              <a:rPr lang="en-US" sz="2400" baseline="30000" smtClean="0"/>
              <a:t>2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endParaRPr lang="en-US" sz="2400" baseline="30000" smtClean="0">
              <a:cs typeface="Arial" charset="0"/>
            </a:endParaRP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aseline="30000" smtClean="0"/>
              <a:t>           		   </a:t>
            </a:r>
            <a:r>
              <a:rPr lang="en-US" sz="2400" u="sng" smtClean="0"/>
              <a:t>K</a:t>
            </a:r>
            <a:r>
              <a:rPr lang="en-US" sz="2400" u="sng" baseline="30000" smtClean="0"/>
              <a:t>+		</a:t>
            </a:r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2(1+)  +  1(2–)  =  0</a:t>
            </a:r>
            <a:endParaRPr lang="en-US" sz="2400" baseline="30000" smtClean="0"/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="1" smtClean="0">
                <a:solidFill>
                  <a:srgbClr val="339933"/>
                </a:solidFill>
              </a:rPr>
              <a:t>STEP 3</a:t>
            </a:r>
            <a:r>
              <a:rPr lang="en-US" sz="2400" b="1" smtClean="0"/>
              <a:t> </a:t>
            </a:r>
            <a:r>
              <a:rPr lang="en-US" sz="2400" smtClean="0"/>
              <a:t>Write the cation first.</a:t>
            </a:r>
            <a:endParaRPr lang="en-US" sz="2400" b="1" smtClean="0"/>
          </a:p>
          <a:p>
            <a:pPr marL="609600" indent="-60960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</a:t>
            </a:r>
            <a:r>
              <a:rPr lang="en-US" sz="2400" b="1" smtClean="0"/>
              <a:t>2</a:t>
            </a:r>
            <a:r>
              <a:rPr lang="en-US" sz="2400" smtClean="0"/>
              <a:t>K</a:t>
            </a:r>
            <a:r>
              <a:rPr lang="en-US" sz="2400" baseline="30000" smtClean="0"/>
              <a:t>+</a:t>
            </a:r>
            <a:r>
              <a:rPr lang="en-US" sz="2400" smtClean="0"/>
              <a:t>  and 1S</a:t>
            </a:r>
            <a:r>
              <a:rPr lang="en-US" sz="2400" baseline="30000" smtClean="0"/>
              <a:t>2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r>
              <a:rPr lang="en-US" sz="2400" smtClean="0"/>
              <a:t> =    K</a:t>
            </a:r>
            <a:r>
              <a:rPr lang="en-US" sz="2400" b="1" baseline="-25000" smtClean="0"/>
              <a:t>2</a:t>
            </a:r>
            <a:r>
              <a:rPr lang="en-US" sz="2400" smtClean="0"/>
              <a:t>S</a:t>
            </a:r>
            <a:r>
              <a:rPr lang="en-US" sz="2400" b="1" baseline="-25000" smtClean="0"/>
              <a:t>1  </a:t>
            </a:r>
            <a:r>
              <a:rPr lang="en-US" sz="2400" baseline="-25000" smtClean="0"/>
              <a:t> </a:t>
            </a:r>
            <a:r>
              <a:rPr lang="en-US" sz="2400" smtClean="0"/>
              <a:t>= </a:t>
            </a:r>
            <a:r>
              <a:rPr lang="en-US" sz="2400" b="1" smtClean="0"/>
              <a:t>  K</a:t>
            </a:r>
            <a:r>
              <a:rPr lang="en-US" sz="2400" b="1" baseline="-25000" smtClean="0"/>
              <a:t>2</a:t>
            </a:r>
            <a:r>
              <a:rPr lang="en-US" sz="2400" b="1" smtClean="0"/>
              <a:t>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51EAE-C286-49E8-8AB2-FA7AB89FB4D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Writing Formulas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17675"/>
            <a:ext cx="77724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Write a formula for iron(III) chloride.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FF0066"/>
                </a:solidFill>
              </a:rPr>
              <a:t>STEP 1</a:t>
            </a:r>
            <a:r>
              <a:rPr lang="en-US" sz="2400" b="1" smtClean="0"/>
              <a:t> </a:t>
            </a:r>
            <a:r>
              <a:rPr lang="en-US" sz="2400" smtClean="0"/>
              <a:t>Identify the cation and anion.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     			iron (III)   =  Fe</a:t>
            </a:r>
            <a:r>
              <a:rPr lang="en-US" sz="2400" baseline="30000" smtClean="0"/>
              <a:t>3+</a:t>
            </a:r>
            <a:r>
              <a:rPr lang="en-US" sz="2400" smtClean="0"/>
              <a:t>    (III = charge of 3+)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    			chloride   = Cl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endParaRPr lang="en-US" sz="2400" baseline="30000" smtClean="0"/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chemeClr val="hlink"/>
                </a:solidFill>
              </a:rPr>
              <a:t>STEP 2</a:t>
            </a:r>
            <a:r>
              <a:rPr lang="en-US" sz="2400" b="1" smtClean="0"/>
              <a:t> </a:t>
            </a:r>
            <a:r>
              <a:rPr lang="en-US" sz="2400" smtClean="0"/>
              <a:t>Balance the charges.</a:t>
            </a:r>
            <a:endParaRPr lang="en-US" sz="2400" b="1" smtClean="0"/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      			Fe</a:t>
            </a:r>
            <a:r>
              <a:rPr lang="en-US" sz="2400" baseline="30000" smtClean="0"/>
              <a:t>3+       </a:t>
            </a:r>
            <a:r>
              <a:rPr lang="en-US" sz="2400" smtClean="0"/>
              <a:t>  Cl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endParaRPr lang="en-US" sz="2400" baseline="30000" smtClean="0"/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	   Cl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r>
              <a:rPr lang="en-US" sz="24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</a:t>
            </a:r>
            <a:r>
              <a:rPr lang="en-US" sz="2400" u="sng" smtClean="0"/>
              <a:t>	   Cl</a:t>
            </a:r>
            <a:r>
              <a:rPr lang="en-US" sz="2400" u="sng" baseline="30000" smtClean="0">
                <a:ea typeface="Lucida Grande" pitchFamily="-128" charset="0"/>
                <a:cs typeface="Lucida Grande" pitchFamily="-128" charset="0"/>
              </a:rPr>
              <a:t>−</a:t>
            </a:r>
            <a:r>
              <a:rPr lang="en-US" sz="2400" u="sng" baseline="30000" smtClean="0">
                <a:cs typeface="Arial" charset="0"/>
              </a:rPr>
              <a:t>		</a:t>
            </a:r>
            <a:r>
              <a:rPr lang="en-US" sz="2400" u="sng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             1(3+)  +  3(1–)  =  0</a:t>
            </a:r>
            <a:endParaRPr lang="en-US" sz="2400" baseline="30000" smtClean="0"/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339933"/>
                </a:solidFill>
              </a:rPr>
              <a:t>STEP 3</a:t>
            </a:r>
            <a:r>
              <a:rPr lang="en-US" sz="2400" b="1" smtClean="0"/>
              <a:t> </a:t>
            </a:r>
            <a:r>
              <a:rPr lang="en-US" sz="2400" smtClean="0"/>
              <a:t>Write the cation first.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		1Fe</a:t>
            </a:r>
            <a:r>
              <a:rPr lang="en-US" sz="2400" baseline="30000" smtClean="0"/>
              <a:t>3+</a:t>
            </a:r>
            <a:r>
              <a:rPr lang="en-US" sz="2400" smtClean="0"/>
              <a:t>  and  </a:t>
            </a:r>
            <a:r>
              <a:rPr lang="en-US" sz="2400" b="1" smtClean="0"/>
              <a:t>3</a:t>
            </a:r>
            <a:r>
              <a:rPr lang="en-US" sz="2400" smtClean="0"/>
              <a:t>Cl</a:t>
            </a:r>
            <a:r>
              <a:rPr lang="en-US" sz="2400" baseline="30000" smtClean="0">
                <a:ea typeface="Lucida Grande" pitchFamily="-128" charset="0"/>
                <a:cs typeface="Lucida Grande" pitchFamily="-128" charset="0"/>
              </a:rPr>
              <a:t>−</a:t>
            </a:r>
            <a:r>
              <a:rPr lang="en-US" sz="2400" smtClean="0"/>
              <a:t>    =   </a:t>
            </a:r>
            <a:r>
              <a:rPr lang="en-US" sz="2400" b="1" smtClean="0"/>
              <a:t> FeCl</a:t>
            </a:r>
            <a:r>
              <a:rPr lang="en-US" sz="2400" b="1" baseline="-2500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72A43-3514-4062-BFEC-928B9C18254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Check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1676400"/>
            <a:ext cx="7202487" cy="4114800"/>
          </a:xfrm>
        </p:spPr>
        <p:txBody>
          <a:bodyPr/>
          <a:lstStyle/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The correct formula for each of the following is: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A.  copper(I) nitride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1) CuN		2) CuN</a:t>
            </a:r>
            <a:r>
              <a:rPr lang="en-US" sz="2400" baseline="-25000" smtClean="0"/>
              <a:t>3</a:t>
            </a:r>
            <a:r>
              <a:rPr lang="en-US" sz="2400" smtClean="0"/>
              <a:t>	   3) Cu</a:t>
            </a:r>
            <a:r>
              <a:rPr lang="en-US" sz="2400" baseline="-25000" smtClean="0"/>
              <a:t>3</a:t>
            </a:r>
            <a:r>
              <a:rPr lang="en-US" sz="2400" smtClean="0"/>
              <a:t>N</a:t>
            </a:r>
          </a:p>
          <a:p>
            <a:pPr eaLnBrk="1" hangingPunct="1"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B.  lead(IV) oxide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1) PbO</a:t>
            </a:r>
            <a:r>
              <a:rPr lang="en-US" sz="2400" baseline="-25000" smtClean="0"/>
              <a:t>2</a:t>
            </a:r>
            <a:r>
              <a:rPr lang="en-US" sz="2400" smtClean="0"/>
              <a:t>		2) PbO	   3) Pb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7CA04-6CA6-44BE-98D7-1F0B634FD00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Solution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1676400"/>
            <a:ext cx="7812087" cy="4114800"/>
          </a:xfrm>
        </p:spPr>
        <p:txBody>
          <a:bodyPr/>
          <a:lstStyle/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The correct formula for each of the following is: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A.  copper(I) nitride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3) Cu</a:t>
            </a:r>
            <a:r>
              <a:rPr lang="en-US" sz="2400" baseline="-25000" smtClean="0"/>
              <a:t>3</a:t>
            </a:r>
            <a:r>
              <a:rPr lang="en-US" sz="2400" smtClean="0"/>
              <a:t>N		3Cu</a:t>
            </a:r>
            <a:r>
              <a:rPr lang="en-US" sz="2400" baseline="30000" smtClean="0"/>
              <a:t>+</a:t>
            </a:r>
            <a:r>
              <a:rPr lang="en-US" sz="2400" smtClean="0"/>
              <a:t> +  N</a:t>
            </a:r>
            <a:r>
              <a:rPr lang="en-US" sz="2400" baseline="30000" smtClean="0"/>
              <a:t>3–  </a:t>
            </a:r>
            <a:r>
              <a:rPr lang="en-US" sz="2400" smtClean="0"/>
              <a:t>= 3(1+) + (3–) = 0 </a:t>
            </a:r>
          </a:p>
          <a:p>
            <a:pPr eaLnBrk="1" hangingPunct="1"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B.  lead(IV) oxide</a:t>
            </a:r>
          </a:p>
          <a:p>
            <a:pPr eaLnBrk="1" hangingPunct="1">
              <a:buFont typeface="Wingdings" pitchFamily="-128" charset="2"/>
              <a:buNone/>
            </a:pPr>
            <a:r>
              <a:rPr lang="en-US" sz="2400" smtClean="0"/>
              <a:t>	  1) PbO</a:t>
            </a:r>
            <a:r>
              <a:rPr lang="en-US" sz="2400" baseline="-25000" smtClean="0"/>
              <a:t>2</a:t>
            </a:r>
            <a:r>
              <a:rPr lang="en-US" sz="2400" smtClean="0"/>
              <a:t>		Pb</a:t>
            </a:r>
            <a:r>
              <a:rPr lang="en-US" sz="2400" baseline="30000" smtClean="0"/>
              <a:t>4+ </a:t>
            </a:r>
            <a:r>
              <a:rPr lang="en-US" sz="2400" smtClean="0"/>
              <a:t> + 2O</a:t>
            </a:r>
            <a:r>
              <a:rPr lang="en-US" sz="2400" baseline="30000" smtClean="0"/>
              <a:t>2–  </a:t>
            </a:r>
            <a:r>
              <a:rPr lang="en-US" sz="2400" smtClean="0"/>
              <a:t>= (4+) + 2(2–)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4A92F-C1AA-435B-B1F5-F1148B2876C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Names of Some Common 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1588" cy="4530725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1800" smtClean="0"/>
              <a:t> </a:t>
            </a:r>
          </a:p>
        </p:txBody>
      </p:sp>
      <p:pic>
        <p:nvPicPr>
          <p:cNvPr id="5128" name="Picture 8" descr="05_T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5438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D1D4C-0A89-4ABE-9799-8D4B14C0F95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48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Give the names of the following ions:	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Ba</a:t>
            </a:r>
            <a:r>
              <a:rPr lang="en-US" sz="2400" baseline="30000" smtClean="0"/>
              <a:t>2+			</a:t>
            </a:r>
            <a:r>
              <a:rPr lang="en-US" sz="2400" smtClean="0"/>
              <a:t>Al</a:t>
            </a:r>
            <a:r>
              <a:rPr lang="en-US" sz="2400" baseline="30000" smtClean="0"/>
              <a:t>3+</a:t>
            </a:r>
            <a:r>
              <a:rPr lang="en-US" sz="2400" smtClean="0"/>
              <a:t>			K</a:t>
            </a:r>
            <a:r>
              <a:rPr lang="en-US" sz="2400" baseline="30000" smtClean="0"/>
              <a:t>+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_________   	__________            	_________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N</a:t>
            </a:r>
            <a:r>
              <a:rPr lang="en-US" sz="2400" baseline="30000" smtClean="0"/>
              <a:t>3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	O</a:t>
            </a:r>
            <a:r>
              <a:rPr lang="en-US" sz="2400" baseline="30000" smtClean="0"/>
              <a:t>2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        	F</a:t>
            </a:r>
            <a:r>
              <a:rPr lang="en-US" sz="2400" baseline="30000" smtClean="0">
                <a:sym typeface="Symbol" pitchFamily="-128" charset="2"/>
              </a:rPr>
              <a:t></a:t>
            </a: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_________ 		__________	 	_________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P</a:t>
            </a:r>
            <a:r>
              <a:rPr lang="en-US" sz="2400" baseline="30000" smtClean="0"/>
              <a:t>3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	S</a:t>
            </a:r>
            <a:r>
              <a:rPr lang="en-US" sz="2400" baseline="30000" smtClean="0"/>
              <a:t>2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	Cl</a:t>
            </a:r>
            <a:r>
              <a:rPr lang="en-US" sz="2400" baseline="30000" smtClean="0">
                <a:sym typeface="Symbol" pitchFamily="-128" charset="2"/>
              </a:rPr>
              <a:t></a:t>
            </a: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_________   	__________            	_________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						   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							</a:t>
            </a:r>
          </a:p>
          <a:p>
            <a:pPr eaLnBrk="1" hangingPunct="1">
              <a:lnSpc>
                <a:spcPct val="120000"/>
              </a:lnSpc>
              <a:buFont typeface="Wingdings" pitchFamily="-128" charset="2"/>
              <a:buNone/>
            </a:pPr>
            <a:r>
              <a:rPr lang="en-US" sz="2400" b="1" smtClean="0"/>
              <a:t>												</a:t>
            </a:r>
            <a:r>
              <a:rPr lang="en-US" sz="2400" smtClean="0"/>
              <a:t>              				</a:t>
            </a:r>
            <a:r>
              <a:rPr lang="en-US" sz="2400" b="1" smtClean="0"/>
              <a:t>                        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167729-9EA9-4023-ACE9-1A9815CCBF2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	Ba</a:t>
            </a:r>
            <a:r>
              <a:rPr lang="en-US" sz="2400" baseline="30000" smtClean="0"/>
              <a:t>2+		</a:t>
            </a:r>
            <a:r>
              <a:rPr lang="en-US" sz="2400" smtClean="0"/>
              <a:t>Al</a:t>
            </a:r>
            <a:r>
              <a:rPr lang="en-US" sz="2400" baseline="30000" smtClean="0"/>
              <a:t>3+</a:t>
            </a:r>
            <a:r>
              <a:rPr lang="en-US" sz="2400" smtClean="0"/>
              <a:t>			K</a:t>
            </a:r>
            <a:r>
              <a:rPr lang="en-US" sz="2400" baseline="30000" smtClean="0"/>
              <a:t>+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	barium 		aluminum 		potassium  	</a:t>
            </a:r>
            <a:endParaRPr lang="en-US" sz="2400" b="1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endParaRPr lang="en-US" sz="2400" b="1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N</a:t>
            </a:r>
            <a:r>
              <a:rPr lang="en-US" sz="2400" baseline="30000" smtClean="0"/>
              <a:t>3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	O</a:t>
            </a:r>
            <a:r>
              <a:rPr lang="en-US" sz="2400" baseline="30000" smtClean="0"/>
              <a:t>2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	   	F</a:t>
            </a:r>
            <a:r>
              <a:rPr lang="en-US" sz="2400" baseline="30000" smtClean="0">
                <a:sym typeface="Symbol" pitchFamily="-128" charset="2"/>
              </a:rPr>
              <a:t></a:t>
            </a: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	nitride 	   	oxide	      		fluoride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	P</a:t>
            </a:r>
            <a:r>
              <a:rPr lang="en-US" sz="2400" baseline="30000" smtClean="0"/>
              <a:t>3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  	S</a:t>
            </a:r>
            <a:r>
              <a:rPr lang="en-US" sz="2400" baseline="30000" smtClean="0"/>
              <a:t>2</a:t>
            </a:r>
            <a:r>
              <a:rPr lang="en-US" sz="2400" baseline="30000" smtClean="0">
                <a:sym typeface="Symbol" pitchFamily="-128" charset="2"/>
              </a:rPr>
              <a:t></a:t>
            </a:r>
            <a:r>
              <a:rPr lang="en-US" sz="2400" smtClean="0"/>
              <a:t>                		Cl</a:t>
            </a:r>
            <a:r>
              <a:rPr lang="en-US" sz="2400" baseline="30000" smtClean="0">
                <a:sym typeface="Symbol" pitchFamily="-128" charset="2"/>
              </a:rPr>
              <a:t></a:t>
            </a:r>
            <a:endParaRPr lang="en-US" sz="240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-128" charset="2"/>
              <a:buNone/>
            </a:pPr>
            <a:r>
              <a:rPr lang="en-US" sz="2400" smtClean="0"/>
              <a:t>   	phosphide         	sulfide         		chloride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BD514-F430-4149-BA9F-EBCECE2CAA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Ionic Compounds with Two Elements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733800" cy="4530725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To name a compound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with two elements,</a:t>
            </a:r>
          </a:p>
          <a:p>
            <a:pPr eaLnBrk="1" hangingPunct="1">
              <a:buSzTx/>
              <a:buFont typeface="Wingdings" pitchFamily="-128" charset="2"/>
              <a:buChar char="§"/>
            </a:pPr>
            <a:r>
              <a:rPr lang="en-US" sz="2400" smtClean="0"/>
              <a:t>identify the </a:t>
            </a:r>
            <a:r>
              <a:rPr lang="en-US" sz="2400" b="1" smtClean="0"/>
              <a:t>cation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and </a:t>
            </a:r>
            <a:r>
              <a:rPr lang="en-US" sz="2400" b="1" smtClean="0"/>
              <a:t>anion</a:t>
            </a:r>
            <a:endParaRPr lang="en-US" sz="2400" smtClean="0"/>
          </a:p>
          <a:p>
            <a:pPr eaLnBrk="1" hangingPunct="1">
              <a:buSzTx/>
              <a:buFont typeface="Wingdings" pitchFamily="-128" charset="2"/>
              <a:buChar char="§"/>
            </a:pPr>
            <a:r>
              <a:rPr lang="en-US" sz="2400" smtClean="0"/>
              <a:t>name the cation first, followed by the name of the anion</a:t>
            </a:r>
          </a:p>
        </p:txBody>
      </p:sp>
      <p:pic>
        <p:nvPicPr>
          <p:cNvPr id="8200" name="Picture 8" descr="05_01-05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6417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02FBF5-E987-4969-B359-66E1E7B561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2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	</a:t>
            </a:r>
            <a:endParaRPr lang="en-US" smtClean="0"/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000" smtClean="0">
                <a:solidFill>
                  <a:schemeClr val="bg2"/>
                </a:solidFill>
              </a:rPr>
              <a:t>   </a:t>
            </a:r>
            <a:r>
              <a:rPr lang="en-US" sz="2000" smtClean="0">
                <a:solidFill>
                  <a:srgbClr val="FF3300"/>
                </a:solidFill>
              </a:rPr>
              <a:t> </a:t>
            </a:r>
            <a:r>
              <a:rPr lang="en-US" sz="2400" b="1" smtClean="0"/>
              <a:t>Formula          Ions		Name			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b="1" smtClean="0"/>
              <a:t>                    </a:t>
            </a:r>
            <a:r>
              <a:rPr lang="en-US" sz="2400" b="1" u="sng" smtClean="0"/>
              <a:t> </a:t>
            </a:r>
            <a:r>
              <a:rPr lang="en-US" sz="2400" b="1" i="1" u="sng" smtClean="0"/>
              <a:t>Cation  Anion</a:t>
            </a:r>
            <a:r>
              <a:rPr lang="en-US" sz="2400" b="1" u="sng" smtClean="0"/>
              <a:t>				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b="1" smtClean="0"/>
              <a:t>	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NaCl	Na</a:t>
            </a:r>
            <a:r>
              <a:rPr lang="en-US" sz="2400" baseline="30000" smtClean="0"/>
              <a:t>+</a:t>
            </a:r>
            <a:r>
              <a:rPr lang="en-US" sz="2400" smtClean="0"/>
              <a:t>  	Cl</a:t>
            </a:r>
            <a:r>
              <a:rPr lang="en-US" sz="2400" baseline="30000" smtClean="0"/>
              <a:t>–</a:t>
            </a:r>
            <a:r>
              <a:rPr lang="en-US" sz="2400" smtClean="0"/>
              <a:t>		sodium chloride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K</a:t>
            </a:r>
            <a:r>
              <a:rPr lang="en-US" sz="2400" baseline="-25000" smtClean="0"/>
              <a:t>2</a:t>
            </a:r>
            <a:r>
              <a:rPr lang="en-US" sz="2400" smtClean="0"/>
              <a:t>S		K</a:t>
            </a:r>
            <a:r>
              <a:rPr lang="en-US" sz="2400" baseline="30000" smtClean="0"/>
              <a:t>+</a:t>
            </a:r>
            <a:r>
              <a:rPr lang="en-US" sz="2400" smtClean="0"/>
              <a:t>     	S</a:t>
            </a:r>
            <a:r>
              <a:rPr lang="en-US" sz="2400" baseline="30000" smtClean="0"/>
              <a:t>2– </a:t>
            </a:r>
            <a:r>
              <a:rPr lang="en-US" sz="2400" smtClean="0"/>
              <a:t>		potassium sulfide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MgO	Mg</a:t>
            </a:r>
            <a:r>
              <a:rPr lang="en-US" sz="2400" baseline="30000" smtClean="0"/>
              <a:t>2+  	</a:t>
            </a:r>
            <a:r>
              <a:rPr lang="en-US" sz="2400" smtClean="0"/>
              <a:t>O</a:t>
            </a:r>
            <a:r>
              <a:rPr lang="en-US" sz="2400" baseline="30000" smtClean="0"/>
              <a:t>2– </a:t>
            </a:r>
            <a:r>
              <a:rPr lang="en-US" sz="2400" smtClean="0"/>
              <a:t>		magnesium oxide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CaI</a:t>
            </a:r>
            <a:r>
              <a:rPr lang="en-US" sz="2400" baseline="-25000" smtClean="0"/>
              <a:t>2</a:t>
            </a:r>
            <a:r>
              <a:rPr lang="en-US" sz="2400" smtClean="0"/>
              <a:t>	Ca</a:t>
            </a:r>
            <a:r>
              <a:rPr lang="en-US" sz="2400" baseline="30000" smtClean="0"/>
              <a:t>2+   	</a:t>
            </a:r>
            <a:r>
              <a:rPr lang="en-US" sz="2400" smtClean="0"/>
              <a:t>I</a:t>
            </a:r>
            <a:r>
              <a:rPr lang="en-US" sz="2400" baseline="30000" smtClean="0"/>
              <a:t>– </a:t>
            </a:r>
            <a:r>
              <a:rPr lang="en-US" sz="2400" smtClean="0"/>
              <a:t>		calcium iodide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smtClean="0"/>
              <a:t>	Al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3</a:t>
            </a:r>
            <a:r>
              <a:rPr lang="en-US" sz="2400" smtClean="0"/>
              <a:t>	Al</a:t>
            </a:r>
            <a:r>
              <a:rPr lang="en-US" sz="2400" baseline="30000" smtClean="0"/>
              <a:t>3+     	</a:t>
            </a:r>
            <a:r>
              <a:rPr lang="en-US" sz="2400" smtClean="0"/>
              <a:t>S</a:t>
            </a:r>
            <a:r>
              <a:rPr lang="en-US" sz="2400" baseline="30000" smtClean="0"/>
              <a:t>2– </a:t>
            </a:r>
            <a:r>
              <a:rPr lang="en-US" sz="2400" smtClean="0"/>
              <a:t>		aluminum sulfide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endParaRPr lang="en-US" sz="2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Examples of Ionic Compounds with Two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D065F2-2644-40CC-9D54-B29CC49A841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2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smtClean="0"/>
              <a:t>Write the names of the following compounds: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smtClean="0"/>
              <a:t>1)  CaO	___________</a:t>
            </a:r>
          </a:p>
          <a:p>
            <a:pPr eaLnBrk="1" hangingPunct="1">
              <a:lnSpc>
                <a:spcPct val="170000"/>
              </a:lnSpc>
              <a:buFont typeface="Wingdings" pitchFamily="-128" charset="2"/>
              <a:buNone/>
            </a:pPr>
            <a:r>
              <a:rPr lang="en-US" sz="2400" smtClean="0"/>
              <a:t>2)  KBr	___________</a:t>
            </a:r>
          </a:p>
          <a:p>
            <a:pPr eaLnBrk="1" hangingPunct="1">
              <a:lnSpc>
                <a:spcPct val="170000"/>
              </a:lnSpc>
              <a:buFont typeface="Wingdings" pitchFamily="-128" charset="2"/>
              <a:buNone/>
            </a:pPr>
            <a:r>
              <a:rPr lang="en-US" sz="2400" smtClean="0"/>
              <a:t>3)	 Al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3</a:t>
            </a:r>
            <a:r>
              <a:rPr lang="en-US" sz="2400" smtClean="0"/>
              <a:t>	___________    </a:t>
            </a:r>
          </a:p>
          <a:p>
            <a:pPr eaLnBrk="1" hangingPunct="1">
              <a:lnSpc>
                <a:spcPct val="170000"/>
              </a:lnSpc>
              <a:buFont typeface="Wingdings" pitchFamily="-128" charset="2"/>
              <a:buNone/>
            </a:pPr>
            <a:r>
              <a:rPr lang="en-US" sz="2400" smtClean="0"/>
              <a:t>4)  MgCl</a:t>
            </a:r>
            <a:r>
              <a:rPr lang="en-US" sz="2400" baseline="-25000" smtClean="0"/>
              <a:t>2</a:t>
            </a:r>
            <a:r>
              <a:rPr lang="en-US" sz="2400" smtClean="0"/>
              <a:t>	___________</a:t>
            </a:r>
          </a:p>
          <a:p>
            <a:pPr eaLnBrk="1" hangingPunct="1">
              <a:lnSpc>
                <a:spcPct val="170000"/>
              </a:lnSpc>
              <a:buFont typeface="Wingdings" pitchFamily="-128" charset="2"/>
              <a:buNone/>
            </a:pPr>
            <a:endParaRPr lang="en-US" sz="2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64340-BFAD-4748-8F4B-D8D6DD148FC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r>
              <a:rPr lang="en-US" sz="2400" smtClean="0"/>
              <a:t>Write the names of the following compounds: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-128" charset="2"/>
              <a:buNone/>
            </a:pPr>
            <a:endParaRPr lang="en-US" sz="2400" smtClean="0"/>
          </a:p>
          <a:p>
            <a:pPr eaLnBrk="1" hangingPunct="1">
              <a:spcAft>
                <a:spcPct val="20000"/>
              </a:spcAft>
              <a:buSzPct val="115000"/>
              <a:buFont typeface="Wingdings" pitchFamily="-128" charset="2"/>
              <a:buNone/>
            </a:pPr>
            <a:r>
              <a:rPr lang="en-US" sz="2400" smtClean="0"/>
              <a:t>1)	 CaO	calcium oxide</a:t>
            </a:r>
          </a:p>
          <a:p>
            <a:pPr eaLnBrk="1" hangingPunct="1">
              <a:spcAft>
                <a:spcPct val="20000"/>
              </a:spcAft>
              <a:buFont typeface="Wingdings" pitchFamily="-128" charset="2"/>
              <a:buNone/>
            </a:pPr>
            <a:r>
              <a:rPr lang="en-US" sz="2400" smtClean="0"/>
              <a:t>2)	 KBr	potassium bromide</a:t>
            </a:r>
          </a:p>
          <a:p>
            <a:pPr eaLnBrk="1" hangingPunct="1">
              <a:spcAft>
                <a:spcPct val="20000"/>
              </a:spcAft>
              <a:buFont typeface="Wingdings" pitchFamily="-128" charset="2"/>
              <a:buNone/>
            </a:pPr>
            <a:r>
              <a:rPr lang="en-US" sz="2400" smtClean="0"/>
              <a:t>3)	 Al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3</a:t>
            </a:r>
            <a:r>
              <a:rPr lang="en-US" sz="2400" smtClean="0"/>
              <a:t>	aluminum oxide</a:t>
            </a:r>
          </a:p>
          <a:p>
            <a:pPr eaLnBrk="1" hangingPunct="1">
              <a:spcAft>
                <a:spcPct val="20000"/>
              </a:spcAft>
              <a:buFont typeface="Wingdings" pitchFamily="-128" charset="2"/>
              <a:buNone/>
            </a:pPr>
            <a:r>
              <a:rPr lang="en-US" sz="2400" smtClean="0"/>
              <a:t>4)	 MgCl</a:t>
            </a:r>
            <a:r>
              <a:rPr lang="en-US" sz="2400" baseline="-25000" smtClean="0"/>
              <a:t>2</a:t>
            </a:r>
            <a:r>
              <a:rPr lang="en-US" sz="2400" smtClean="0"/>
              <a:t>	magnesium chloride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12">
      <a:dk1>
        <a:srgbClr val="000000"/>
      </a:dk1>
      <a:lt1>
        <a:srgbClr val="FFFFFF"/>
      </a:lt1>
      <a:dk2>
        <a:srgbClr val="336699"/>
      </a:dk2>
      <a:lt2>
        <a:srgbClr val="FF6600"/>
      </a:lt2>
      <a:accent1>
        <a:srgbClr val="008080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0C0"/>
      </a:accent5>
      <a:accent6>
        <a:srgbClr val="E75C00"/>
      </a:accent6>
      <a:hlink>
        <a:srgbClr val="FF6600"/>
      </a:hlink>
      <a:folHlink>
        <a:srgbClr val="A50021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3366CC"/>
        </a:dk2>
        <a:lt2>
          <a:srgbClr val="FF6600"/>
        </a:lt2>
        <a:accent1>
          <a:srgbClr val="0099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C00"/>
        </a:accent6>
        <a:hlink>
          <a:srgbClr val="FF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1089</TotalTime>
  <Words>377</Words>
  <Application>Microsoft Office PowerPoint</Application>
  <PresentationFormat>On-screen Show (4:3)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Symbol</vt:lpstr>
      <vt:lpstr>Lucida Grande</vt:lpstr>
      <vt:lpstr>Layers</vt:lpstr>
      <vt:lpstr>Slide 1</vt:lpstr>
      <vt:lpstr>Charges of Representative Elements</vt:lpstr>
      <vt:lpstr>Names of Some Common Ions</vt:lpstr>
      <vt:lpstr>Learning Check</vt:lpstr>
      <vt:lpstr>Solution</vt:lpstr>
      <vt:lpstr>Naming Ionic Compounds with Two Elements</vt:lpstr>
      <vt:lpstr>Examples of Ionic Compounds with Two Elements</vt:lpstr>
      <vt:lpstr>Learning Check</vt:lpstr>
      <vt:lpstr>Solution</vt:lpstr>
      <vt:lpstr>Learning Check</vt:lpstr>
      <vt:lpstr>Solution</vt:lpstr>
      <vt:lpstr>Transition Metals Form Positive Ions</vt:lpstr>
      <vt:lpstr>Metals with Variable Charge</vt:lpstr>
      <vt:lpstr>Naming Ionic Compounds with Variable Charge Metals </vt:lpstr>
      <vt:lpstr>Examples of Names of Compounds with Variable Charge Metals</vt:lpstr>
      <vt:lpstr>Guide to Naming Ionic Compounds with Variable Charge Metals</vt:lpstr>
      <vt:lpstr>Naming FeCl2</vt:lpstr>
      <vt:lpstr>Naming Cr2O3</vt:lpstr>
      <vt:lpstr>Learning Check</vt:lpstr>
      <vt:lpstr>Solution</vt:lpstr>
      <vt:lpstr>Guide to Writing Formulas from the Name</vt:lpstr>
      <vt:lpstr>Writing Formulas</vt:lpstr>
      <vt:lpstr>Writing Formulas</vt:lpstr>
      <vt:lpstr>Learning Check</vt:lpstr>
      <vt:lpstr>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Timberlake</dc:creator>
  <cp:lastModifiedBy>Dan</cp:lastModifiedBy>
  <cp:revision>118</cp:revision>
  <dcterms:created xsi:type="dcterms:W3CDTF">1999-09-25T19:51:51Z</dcterms:created>
  <dcterms:modified xsi:type="dcterms:W3CDTF">2014-01-29T05:01:58Z</dcterms:modified>
</cp:coreProperties>
</file>