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7077075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68AE4-0EBB-4CC6-A82F-2D4C1F3A90A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2898F-58AB-4B49-8888-DB212A4A59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606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8FA9B-D4D7-4BEC-818A-0C79295ADBE7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6AC8B-A056-4A89-9174-8F0A1D99C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9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96CFF7-0216-421C-8382-C7DA05B0CDB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FB090-EAF9-41BC-B947-D4E0FF262BC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7089-9F65-4AE3-A337-4C54C5BBD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Covalent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Covalent bonds</a:t>
            </a:r>
            <a:r>
              <a:rPr lang="en-US" dirty="0" smtClean="0"/>
              <a:t> form when atoms share </a:t>
            </a:r>
            <a:r>
              <a:rPr lang="en-US" smtClean="0"/>
              <a:t>their valence electrons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Covalent compounds</a:t>
            </a:r>
            <a:r>
              <a:rPr lang="en-US" dirty="0" smtClean="0"/>
              <a:t> are formed from 2 or more nonmetals.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76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Rules for Naming Covalent 	Compounds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4191000" cy="4389438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400" smtClean="0"/>
              <a:t>1.  Prefixes are used to show how many atoms of each element are present in the compound  </a:t>
            </a:r>
          </a:p>
        </p:txBody>
      </p:sp>
      <p:pic>
        <p:nvPicPr>
          <p:cNvPr id="34820" name="Picture 5" descr="r?t=a&amp;d=us&amp;s=a&amp;c=p&amp;ti=1&amp;ai=30751&amp;l=dir&amp;o=0&amp;sv=0a300514&amp;ip=4143eafe&amp;u=http%3A%2F%2Fw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24000"/>
            <a:ext cx="34020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4953000" y="59436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5562600" y="1828800"/>
            <a:ext cx="2743200" cy="925513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Prefixes used for Naming Binary Covalent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457200" y="2316163"/>
            <a:ext cx="8229600" cy="43132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en-US" sz="3000" smtClean="0"/>
              <a:t>2. Second element is written with an –ide ending.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en-US" sz="2400" i="1" smtClean="0"/>
              <a:t>***All binary compounds, both ionic and covalent end in –ide.</a:t>
            </a:r>
          </a:p>
          <a:p>
            <a:pPr marL="495300" indent="-495300">
              <a:buFont typeface="Wingdings 2" pitchFamily="18" charset="2"/>
              <a:buNone/>
            </a:pPr>
            <a:endParaRPr lang="en-US" sz="3400" i="1" smtClean="0"/>
          </a:p>
          <a:p>
            <a:pPr marL="495300" indent="-495300">
              <a:buFont typeface="Wingdings 2" pitchFamily="18" charset="2"/>
              <a:buNone/>
            </a:pPr>
            <a:r>
              <a:rPr lang="en-US" sz="3000" smtClean="0"/>
              <a:t>3. The vowel at the end of the prefix is dropped when the name of the element begins with the same vowel. 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en-US" sz="3000" smtClean="0"/>
              <a:t>	Example:  monoxide, not monooxide</a:t>
            </a:r>
            <a:endParaRPr lang="en-US" sz="3800" smtClean="0"/>
          </a:p>
          <a:p>
            <a:pPr marL="495300" indent="-495300">
              <a:buFont typeface="Wingdings 2" pitchFamily="18" charset="2"/>
              <a:buNone/>
            </a:pPr>
            <a:endParaRPr lang="en-US" sz="3000" smtClean="0"/>
          </a:p>
        </p:txBody>
      </p:sp>
      <p:sp>
        <p:nvSpPr>
          <p:cNvPr id="35843" name="Rectang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  <a:noFill/>
        </p:spPr>
        <p:txBody>
          <a:bodyPr>
            <a:normAutofit fontScale="90000"/>
          </a:bodyPr>
          <a:lstStyle/>
          <a:p>
            <a:r>
              <a:rPr lang="en-US" sz="4600" dirty="0" smtClean="0"/>
              <a:t> Rules for Naming Covalent 	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800600"/>
          </a:xfrm>
          <a:noFill/>
        </p:spPr>
        <p:txBody>
          <a:bodyPr>
            <a:normAutofit/>
          </a:bodyPr>
          <a:lstStyle/>
          <a:p>
            <a:pPr marL="609600" indent="-609600">
              <a:buFont typeface="Wingdings 2" pitchFamily="18" charset="2"/>
              <a:buNone/>
            </a:pPr>
            <a:r>
              <a:rPr lang="en-US" b="1" dirty="0" smtClean="0">
                <a:latin typeface="Arial" charset="0"/>
              </a:rPr>
              <a:t>4.  Mono is not written if there is just a single atom on the first element in the name.</a:t>
            </a:r>
          </a:p>
          <a:p>
            <a:pPr marL="609600" indent="-609600">
              <a:buFont typeface="Wingdings 2" pitchFamily="18" charset="2"/>
              <a:buNone/>
            </a:pPr>
            <a:r>
              <a:rPr lang="en-US" dirty="0" smtClean="0">
                <a:latin typeface="Arial" charset="0"/>
              </a:rPr>
              <a:t>Example:  CO</a:t>
            </a:r>
            <a:r>
              <a:rPr lang="en-US" baseline="-25000" dirty="0" smtClean="0">
                <a:latin typeface="Arial" charset="0"/>
              </a:rPr>
              <a:t>2</a:t>
            </a:r>
            <a:endParaRPr lang="en-US" dirty="0" smtClean="0">
              <a:latin typeface="Arial" charset="0"/>
            </a:endParaRPr>
          </a:p>
          <a:p>
            <a:pPr marL="609600" indent="-609600">
              <a:buFont typeface="Wingdings 2" pitchFamily="18" charset="2"/>
              <a:buNone/>
            </a:pPr>
            <a:r>
              <a:rPr lang="en-US" dirty="0" smtClean="0">
                <a:latin typeface="Arial" charset="0"/>
              </a:rPr>
              <a:t> 	carbon dioxide  </a:t>
            </a:r>
            <a:r>
              <a:rPr lang="en-US" u="sng" dirty="0" smtClean="0">
                <a:latin typeface="Arial" charset="0"/>
              </a:rPr>
              <a:t>not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monocarbon</a:t>
            </a:r>
            <a:r>
              <a:rPr lang="en-US" dirty="0" smtClean="0">
                <a:latin typeface="Arial" charset="0"/>
              </a:rPr>
              <a:t> dioxide</a:t>
            </a:r>
          </a:p>
          <a:p>
            <a:pPr marL="609600" indent="-609600">
              <a:buFont typeface="Wingdings 2" pitchFamily="18" charset="2"/>
              <a:buNone/>
            </a:pPr>
            <a:r>
              <a:rPr lang="en-US" dirty="0" smtClean="0">
                <a:latin typeface="Arial" charset="0"/>
              </a:rPr>
              <a:t>Example: CO</a:t>
            </a:r>
          </a:p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carbon monoxide</a:t>
            </a:r>
            <a:endParaRPr lang="en-US" b="1" dirty="0" smtClean="0">
              <a:latin typeface="Arial" charset="0"/>
            </a:endParaRPr>
          </a:p>
        </p:txBody>
      </p:sp>
      <p:sp>
        <p:nvSpPr>
          <p:cNvPr id="36867" name="Rectang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  <a:noFill/>
        </p:spPr>
        <p:txBody>
          <a:bodyPr>
            <a:normAutofit fontScale="90000"/>
          </a:bodyPr>
          <a:lstStyle/>
          <a:p>
            <a:r>
              <a:rPr lang="en-US" sz="4600" dirty="0" smtClean="0"/>
              <a:t>Rules for Naming Covalent 	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Diatomic Molecules</a:t>
            </a: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fornian FB" pitchFamily="18" charset="0"/>
              </a:rPr>
              <a:t>There are 7 nonmetals that exist in nature as diatomic molecules.</a:t>
            </a:r>
          </a:p>
          <a:p>
            <a:r>
              <a:rPr lang="en-US" sz="2800" dirty="0">
                <a:latin typeface="Californian FB" pitchFamily="18" charset="0"/>
              </a:rPr>
              <a:t>			Di-Atomic   </a:t>
            </a:r>
          </a:p>
          <a:p>
            <a:endParaRPr lang="en-US" sz="2800" dirty="0">
              <a:latin typeface="Californian FB" pitchFamily="18" charset="0"/>
            </a:endParaRPr>
          </a:p>
          <a:p>
            <a:endParaRPr lang="en-US" sz="2800" dirty="0">
              <a:latin typeface="Californian FB" pitchFamily="18" charset="0"/>
            </a:endParaRPr>
          </a:p>
          <a:p>
            <a:endParaRPr lang="en-US" sz="2800" dirty="0">
              <a:latin typeface="Californian FB" pitchFamily="18" charset="0"/>
            </a:endParaRPr>
          </a:p>
          <a:p>
            <a:r>
              <a:rPr lang="en-US" sz="2800" dirty="0">
                <a:latin typeface="Californian FB" pitchFamily="18" charset="0"/>
              </a:rPr>
              <a:t>Formula:  Br</a:t>
            </a:r>
            <a:r>
              <a:rPr lang="en-US" sz="2800" baseline="-25000" dirty="0">
                <a:latin typeface="Californian FB" pitchFamily="18" charset="0"/>
              </a:rPr>
              <a:t>2	</a:t>
            </a:r>
            <a:r>
              <a:rPr lang="en-US" sz="2800" dirty="0">
                <a:latin typeface="Californian FB" pitchFamily="18" charset="0"/>
              </a:rPr>
              <a:t>I</a:t>
            </a:r>
            <a:r>
              <a:rPr lang="en-US" sz="2800" baseline="-25000" dirty="0">
                <a:latin typeface="Californian FB" pitchFamily="18" charset="0"/>
              </a:rPr>
              <a:t>2	</a:t>
            </a:r>
            <a:r>
              <a:rPr lang="en-US" sz="2800" dirty="0">
                <a:latin typeface="Californian FB" pitchFamily="18" charset="0"/>
              </a:rPr>
              <a:t>N</a:t>
            </a:r>
            <a:r>
              <a:rPr lang="en-US" sz="2800" baseline="-25000" dirty="0">
                <a:latin typeface="Californian FB" pitchFamily="18" charset="0"/>
              </a:rPr>
              <a:t>2	</a:t>
            </a:r>
            <a:r>
              <a:rPr lang="en-US" sz="2800" dirty="0">
                <a:latin typeface="Californian FB" pitchFamily="18" charset="0"/>
              </a:rPr>
              <a:t>Cl</a:t>
            </a:r>
            <a:r>
              <a:rPr lang="en-US" sz="2800" baseline="-25000" dirty="0">
                <a:latin typeface="Californian FB" pitchFamily="18" charset="0"/>
              </a:rPr>
              <a:t>2	</a:t>
            </a:r>
            <a:r>
              <a:rPr lang="en-US" sz="2800" dirty="0">
                <a:latin typeface="Californian FB" pitchFamily="18" charset="0"/>
              </a:rPr>
              <a:t>H</a:t>
            </a:r>
            <a:r>
              <a:rPr lang="en-US" sz="2800" baseline="-25000" dirty="0">
                <a:latin typeface="Californian FB" pitchFamily="18" charset="0"/>
              </a:rPr>
              <a:t>2	</a:t>
            </a:r>
            <a:r>
              <a:rPr lang="en-US" sz="2800" dirty="0">
                <a:latin typeface="Californian FB" pitchFamily="18" charset="0"/>
              </a:rPr>
              <a:t>O</a:t>
            </a:r>
            <a:r>
              <a:rPr lang="en-US" sz="2800" baseline="-25000" dirty="0">
                <a:latin typeface="Californian FB" pitchFamily="18" charset="0"/>
              </a:rPr>
              <a:t>2	</a:t>
            </a:r>
            <a:r>
              <a:rPr lang="en-US" sz="2800" dirty="0">
                <a:latin typeface="Californian FB" pitchFamily="18" charset="0"/>
              </a:rPr>
              <a:t>F</a:t>
            </a:r>
            <a:r>
              <a:rPr lang="en-US" sz="2800" baseline="-25000" dirty="0">
                <a:latin typeface="Californian FB" pitchFamily="18" charset="0"/>
              </a:rPr>
              <a:t>2</a:t>
            </a:r>
          </a:p>
          <a:p>
            <a:r>
              <a:rPr lang="en-US" sz="2800" dirty="0">
                <a:latin typeface="Californian FB" pitchFamily="18" charset="0"/>
              </a:rPr>
              <a:t>       </a:t>
            </a:r>
          </a:p>
        </p:txBody>
      </p:sp>
      <p:sp>
        <p:nvSpPr>
          <p:cNvPr id="37894" name="TextBox 6"/>
          <p:cNvSpPr txBox="1">
            <a:spLocks noChangeArrowheads="1"/>
          </p:cNvSpPr>
          <p:nvPr/>
        </p:nvSpPr>
        <p:spPr bwMode="auto">
          <a:xfrm>
            <a:off x="2743200" y="3886200"/>
            <a:ext cx="2620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fornian FB" pitchFamily="18" charset="0"/>
              </a:rPr>
              <a:t>(means 2)  atoms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124200" y="35814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152900" y="36195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50292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Their names are the same as the names of their </a:t>
            </a:r>
            <a:r>
              <a:rPr lang="en-US" sz="2000" dirty="0" err="1" smtClean="0"/>
              <a:t>monoatomic</a:t>
            </a:r>
            <a:r>
              <a:rPr lang="en-US" sz="2000" dirty="0" smtClean="0"/>
              <a:t> elements</a:t>
            </a:r>
            <a:br>
              <a:rPr lang="en-US" sz="2000" dirty="0" smtClean="0"/>
            </a:br>
            <a:r>
              <a:rPr lang="en-US" sz="2000" dirty="0" smtClean="0"/>
              <a:t>For example, bromine (or molecular bromine to be different)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763000" cy="14478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 2" pitchFamily="18" charset="2"/>
              <a:buNone/>
            </a:pPr>
            <a:r>
              <a:rPr lang="en-US" sz="2800" dirty="0" smtClean="0"/>
              <a:t>Are the following compounds ionic or covalent?</a:t>
            </a:r>
          </a:p>
          <a:p>
            <a:pPr marL="609600" indent="-609600">
              <a:buFont typeface="Wingdings 2" pitchFamily="18" charset="2"/>
              <a:buNone/>
            </a:pPr>
            <a:r>
              <a:rPr lang="en-US" sz="2800" dirty="0"/>
              <a:t> </a:t>
            </a:r>
            <a:r>
              <a:rPr lang="en-US" sz="2800" dirty="0" smtClean="0"/>
              <a:t>  a. 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		</a:t>
            </a:r>
          </a:p>
          <a:p>
            <a:pPr marL="609600" indent="-609600">
              <a:buFont typeface="Wingdings 2" pitchFamily="18" charset="2"/>
              <a:buNone/>
            </a:pPr>
            <a:r>
              <a:rPr lang="en-US" sz="2800" dirty="0" smtClean="0"/>
              <a:t>			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33400" y="31496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onstantia" pitchFamily="18" charset="0"/>
              </a:rPr>
              <a:t>b. Sodium chloride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33400" y="3835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c. CuSO</a:t>
            </a:r>
            <a:r>
              <a:rPr lang="en-US" sz="3200" baseline="-25000">
                <a:latin typeface="Constantia" pitchFamily="18" charset="0"/>
              </a:rPr>
              <a:t>4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533400" y="45212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d. CO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33400" y="513080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e. Lithium hydroxide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00600" y="2438400"/>
            <a:ext cx="411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latin typeface="Constantia" pitchFamily="18" charset="0"/>
              </a:rPr>
              <a:t>f. </a:t>
            </a:r>
            <a:r>
              <a:rPr lang="en-US" sz="2800" dirty="0" err="1">
                <a:latin typeface="Constantia" pitchFamily="18" charset="0"/>
              </a:rPr>
              <a:t>dinitrogen</a:t>
            </a:r>
            <a:r>
              <a:rPr lang="en-US" sz="2800" dirty="0">
                <a:latin typeface="Constantia" pitchFamily="18" charset="0"/>
              </a:rPr>
              <a:t> </a:t>
            </a:r>
            <a:r>
              <a:rPr lang="en-US" sz="2800" dirty="0" err="1">
                <a:latin typeface="Constantia" pitchFamily="18" charset="0"/>
              </a:rPr>
              <a:t>tetraoxide</a:t>
            </a:r>
            <a:r>
              <a:rPr lang="en-US" sz="2800" dirty="0">
                <a:latin typeface="Constantia" pitchFamily="18" charset="0"/>
              </a:rPr>
              <a:t> 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24400" y="3073400"/>
            <a:ext cx="1539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Constantia" pitchFamily="18" charset="0"/>
              </a:rPr>
              <a:t>g. FeS</a:t>
            </a:r>
            <a:endParaRPr lang="en-US" sz="3200">
              <a:latin typeface="Constantia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724400" y="38100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Constantia" pitchFamily="18" charset="0"/>
              </a:rPr>
              <a:t>h. </a:t>
            </a:r>
            <a:r>
              <a:rPr lang="en-US" sz="2800">
                <a:solidFill>
                  <a:srgbClr val="000000"/>
                </a:solidFill>
                <a:latin typeface="Constantia" pitchFamily="18" charset="0"/>
              </a:rPr>
              <a:t>Cobalt (III) chloride</a:t>
            </a:r>
            <a:endParaRPr lang="en-US" sz="2800">
              <a:latin typeface="Constantia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00600" y="4495800"/>
            <a:ext cx="1539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Constantia" pitchFamily="18" charset="0"/>
              </a:rPr>
              <a:t>i.  H</a:t>
            </a:r>
            <a:r>
              <a:rPr lang="en-US" sz="3200" baseline="-25000">
                <a:solidFill>
                  <a:srgbClr val="000000"/>
                </a:solidFill>
                <a:latin typeface="Constantia" pitchFamily="18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Constantia" pitchFamily="18" charset="0"/>
              </a:rPr>
              <a:t>S</a:t>
            </a:r>
            <a:endParaRPr lang="en-US" sz="3200">
              <a:latin typeface="Constantia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800600" y="5181600"/>
            <a:ext cx="1539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Constantia" pitchFamily="18" charset="0"/>
              </a:rPr>
              <a:t>j.  PF</a:t>
            </a:r>
            <a:r>
              <a:rPr lang="en-US" sz="3200" baseline="-25000">
                <a:solidFill>
                  <a:srgbClr val="000000"/>
                </a:solidFill>
                <a:latin typeface="Constantia" pitchFamily="18" charset="0"/>
              </a:rPr>
              <a:t>3</a:t>
            </a:r>
            <a:endParaRPr lang="en-US" sz="3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Writing Formulas From Names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648200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en-US" sz="9600" dirty="0" smtClean="0"/>
              <a:t>Write the  formulas for the following compounds.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9600" dirty="0" smtClean="0"/>
              <a:t>	1.  carbon monoxide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96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9600" dirty="0" smtClean="0"/>
              <a:t>	2.  </a:t>
            </a:r>
            <a:r>
              <a:rPr lang="en-US" sz="9600" dirty="0" err="1" smtClean="0"/>
              <a:t>nonacarbon</a:t>
            </a:r>
            <a:r>
              <a:rPr lang="en-US" sz="9600" dirty="0" smtClean="0"/>
              <a:t> tetrachloride </a:t>
            </a:r>
            <a:r>
              <a:rPr lang="en-US" sz="12800" b="1" dirty="0" smtClean="0">
                <a:solidFill>
                  <a:srgbClr val="083763"/>
                </a:solidFill>
                <a:latin typeface="Constantia" pitchFamily="18" charset="0"/>
              </a:rPr>
              <a:t>C</a:t>
            </a:r>
            <a:r>
              <a:rPr lang="en-US" sz="12800" b="1" baseline="-25000" dirty="0" smtClean="0">
                <a:solidFill>
                  <a:srgbClr val="083763"/>
                </a:solidFill>
                <a:latin typeface="Constantia" pitchFamily="18" charset="0"/>
              </a:rPr>
              <a:t>9</a:t>
            </a:r>
            <a:r>
              <a:rPr lang="en-US" sz="12800" b="1" dirty="0" smtClean="0">
                <a:solidFill>
                  <a:srgbClr val="083763"/>
                </a:solidFill>
                <a:latin typeface="Constantia" pitchFamily="18" charset="0"/>
              </a:rPr>
              <a:t>Cl</a:t>
            </a:r>
            <a:endParaRPr lang="en-US" sz="12800" dirty="0" smtClean="0"/>
          </a:p>
          <a:p>
            <a:pPr>
              <a:lnSpc>
                <a:spcPct val="120000"/>
              </a:lnSpc>
              <a:buFontTx/>
              <a:buNone/>
            </a:pPr>
            <a:endParaRPr lang="en-US" sz="96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9600" dirty="0" smtClean="0"/>
              <a:t>	3.  </a:t>
            </a:r>
            <a:r>
              <a:rPr lang="en-US" sz="9600" dirty="0" err="1" smtClean="0"/>
              <a:t>hexabromine</a:t>
            </a:r>
            <a:r>
              <a:rPr lang="en-US" sz="9600" dirty="0" smtClean="0"/>
              <a:t> dioxide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96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9600" dirty="0" smtClean="0"/>
              <a:t>	4.  phosphorus </a:t>
            </a:r>
            <a:r>
              <a:rPr lang="en-US" sz="9600" dirty="0" err="1" smtClean="0"/>
              <a:t>trichloride</a:t>
            </a:r>
            <a:endParaRPr lang="en-US" sz="9600" dirty="0" smtClean="0"/>
          </a:p>
          <a:p>
            <a:pPr>
              <a:lnSpc>
                <a:spcPct val="120000"/>
              </a:lnSpc>
              <a:buFontTx/>
              <a:buNone/>
            </a:pPr>
            <a:endParaRPr lang="en-US" sz="96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9600" dirty="0" smtClean="0"/>
              <a:t>       5. </a:t>
            </a:r>
            <a:r>
              <a:rPr lang="en-US" sz="9600" dirty="0" err="1" smtClean="0"/>
              <a:t>octanitrogen</a:t>
            </a:r>
            <a:r>
              <a:rPr lang="en-US" sz="9600" dirty="0" smtClean="0"/>
              <a:t> </a:t>
            </a:r>
            <a:r>
              <a:rPr lang="en-US" sz="9600" smtClean="0"/>
              <a:t>pentafluoride</a:t>
            </a:r>
            <a:endParaRPr lang="en-US" sz="9600" dirty="0" smtClean="0"/>
          </a:p>
          <a:p>
            <a:pPr>
              <a:lnSpc>
                <a:spcPct val="120000"/>
              </a:lnSpc>
              <a:buFontTx/>
              <a:buNone/>
            </a:pPr>
            <a:endParaRPr lang="en-US" sz="32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2057400"/>
            <a:ext cx="7810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5181600" y="3200400"/>
            <a:ext cx="76200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baseline="-25000" dirty="0" smtClean="0">
                <a:solidFill>
                  <a:srgbClr val="083763"/>
                </a:solidFill>
                <a:latin typeface="Constantia" pitchFamily="18" charset="0"/>
              </a:rPr>
              <a:t>4</a:t>
            </a:r>
            <a:endParaRPr lang="en-US" sz="3200" b="1" baseline="-25000" dirty="0">
              <a:solidFill>
                <a:srgbClr val="083763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86200"/>
            <a:ext cx="1219200" cy="579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83763"/>
                </a:solidFill>
                <a:latin typeface="Constantia" pitchFamily="18" charset="0"/>
              </a:rPr>
              <a:t>Br</a:t>
            </a:r>
            <a:r>
              <a:rPr lang="en-US" sz="3200" b="1" baseline="-25000">
                <a:solidFill>
                  <a:srgbClr val="083763"/>
                </a:solidFill>
                <a:latin typeface="Constantia" pitchFamily="18" charset="0"/>
              </a:rPr>
              <a:t>6</a:t>
            </a:r>
            <a:r>
              <a:rPr lang="en-US" sz="3200" b="1">
                <a:solidFill>
                  <a:srgbClr val="083763"/>
                </a:solidFill>
                <a:latin typeface="Constantia" pitchFamily="18" charset="0"/>
              </a:rPr>
              <a:t>O</a:t>
            </a:r>
            <a:r>
              <a:rPr lang="en-US" sz="3200" b="1" baseline="-25000">
                <a:solidFill>
                  <a:srgbClr val="083763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4876800"/>
            <a:ext cx="971550" cy="579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83763"/>
                </a:solidFill>
                <a:latin typeface="Constantia" pitchFamily="18" charset="0"/>
              </a:rPr>
              <a:t>PCl</a:t>
            </a:r>
            <a:r>
              <a:rPr lang="en-US" sz="3200" b="1" baseline="-25000">
                <a:solidFill>
                  <a:srgbClr val="083763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5715000"/>
            <a:ext cx="992187" cy="579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83763"/>
                </a:solidFill>
                <a:latin typeface="Constantia" pitchFamily="18" charset="0"/>
              </a:rPr>
              <a:t>N</a:t>
            </a:r>
            <a:r>
              <a:rPr lang="en-US" sz="3200" b="1" baseline="-25000">
                <a:solidFill>
                  <a:srgbClr val="083763"/>
                </a:solidFill>
                <a:latin typeface="Constantia" pitchFamily="18" charset="0"/>
              </a:rPr>
              <a:t>8</a:t>
            </a:r>
            <a:r>
              <a:rPr lang="en-US" sz="3200" b="1">
                <a:solidFill>
                  <a:srgbClr val="083763"/>
                </a:solidFill>
                <a:latin typeface="Constantia" pitchFamily="18" charset="0"/>
              </a:rPr>
              <a:t>F</a:t>
            </a:r>
            <a:r>
              <a:rPr lang="en-US" sz="3200" b="1" baseline="-25000">
                <a:solidFill>
                  <a:srgbClr val="083763"/>
                </a:solidFill>
                <a:latin typeface="Constantia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Naming Binary Compounds (Covalent)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2057400" cy="4038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3200" dirty="0" smtClean="0"/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1. SO</a:t>
            </a:r>
            <a:r>
              <a:rPr lang="en-US" sz="3200" baseline="-25000" dirty="0" smtClean="0"/>
              <a:t>2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2.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3. CCl</a:t>
            </a:r>
            <a:r>
              <a:rPr lang="en-US" sz="3200" baseline="-25000" dirty="0" smtClean="0"/>
              <a:t>4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4.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5</a:t>
            </a:r>
          </a:p>
          <a:p>
            <a:pPr>
              <a:buFont typeface="Wingdings 2" pitchFamily="18" charset="2"/>
              <a:buNone/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43200" y="2438400"/>
            <a:ext cx="4572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Sulfur dioxide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3048000"/>
            <a:ext cx="4572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latin typeface="+mn-lt"/>
              </a:rPr>
              <a:t>Dinitrogen</a:t>
            </a:r>
            <a:r>
              <a:rPr lang="en-US" sz="3200" dirty="0">
                <a:latin typeface="+mn-lt"/>
              </a:rPr>
              <a:t> monoxide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581400"/>
            <a:ext cx="4572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Carbon tetrachloride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4191000"/>
            <a:ext cx="4572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latin typeface="+mn-lt"/>
              </a:rPr>
              <a:t>Dinitrogen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pentaoxide</a:t>
            </a:r>
            <a:endParaRPr lang="en-US" sz="3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4724400"/>
            <a:ext cx="4572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latin typeface="+mn-lt"/>
              </a:rPr>
              <a:t>Dinitrogen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tetraoxide</a:t>
            </a:r>
            <a:endParaRPr lang="en-US" sz="32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334000"/>
            <a:ext cx="4572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Oxygen </a:t>
            </a:r>
            <a:r>
              <a:rPr lang="en-US" sz="3200" dirty="0" err="1">
                <a:latin typeface="+mn-lt"/>
              </a:rPr>
              <a:t>difluoride</a:t>
            </a:r>
            <a:endParaRPr lang="en-US" sz="3200" dirty="0">
              <a:latin typeface="+mn-lt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81000" y="4724400"/>
            <a:ext cx="1745991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3200" dirty="0" smtClean="0">
                <a:latin typeface="Constantia" pitchFamily="18" charset="0"/>
              </a:rPr>
              <a:t>5.  </a:t>
            </a:r>
            <a:r>
              <a:rPr lang="en-US" sz="3200" dirty="0">
                <a:latin typeface="Constantia" pitchFamily="18" charset="0"/>
              </a:rPr>
              <a:t>N2O4</a:t>
            </a:r>
          </a:p>
          <a:p>
            <a: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3200" dirty="0">
                <a:latin typeface="Constantia" pitchFamily="18" charset="0"/>
              </a:rPr>
              <a:t>6</a:t>
            </a:r>
            <a:r>
              <a:rPr lang="en-US" sz="3200" dirty="0" smtClean="0">
                <a:latin typeface="Constantia" pitchFamily="18" charset="0"/>
              </a:rPr>
              <a:t>. </a:t>
            </a:r>
            <a:r>
              <a:rPr lang="en-US" sz="3200" dirty="0">
                <a:latin typeface="Constantia" pitchFamily="18" charset="0"/>
              </a:rPr>
              <a:t>OF</a:t>
            </a:r>
            <a:r>
              <a:rPr lang="en-US" sz="3200" baseline="-25000" dirty="0">
                <a:latin typeface="Constantia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99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274</Words>
  <Application>Microsoft Office PowerPoint</Application>
  <PresentationFormat>On-screen Show (4:3)</PresentationFormat>
  <Paragraphs>76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Naming Covalent Compounds</vt:lpstr>
      <vt:lpstr>Covalent Compounds</vt:lpstr>
      <vt:lpstr>Rules for Naming Covalent  Compounds</vt:lpstr>
      <vt:lpstr> Rules for Naming Covalent  Compounds</vt:lpstr>
      <vt:lpstr>Rules for Naming Covalent  Compounds</vt:lpstr>
      <vt:lpstr> Diatomic Molecules</vt:lpstr>
      <vt:lpstr>Problems</vt:lpstr>
      <vt:lpstr>Writing Formulas From Names</vt:lpstr>
      <vt:lpstr>Naming Binary Compounds (Covalent)</vt:lpstr>
    </vt:vector>
  </TitlesOfParts>
  <Company>MISD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Covalent Compounds</dc:title>
  <dc:creator>jody.jones</dc:creator>
  <cp:lastModifiedBy>Dan</cp:lastModifiedBy>
  <cp:revision>11</cp:revision>
  <cp:lastPrinted>2011-11-15T16:27:39Z</cp:lastPrinted>
  <dcterms:created xsi:type="dcterms:W3CDTF">2010-10-21T14:46:04Z</dcterms:created>
  <dcterms:modified xsi:type="dcterms:W3CDTF">2015-01-26T00:11:23Z</dcterms:modified>
</cp:coreProperties>
</file>