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9FC"/>
    <a:srgbClr val="FC18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88" autoAdjust="0"/>
    <p:restoredTop sz="90929"/>
  </p:normalViewPr>
  <p:slideViewPr>
    <p:cSldViewPr>
      <p:cViewPr varScale="1">
        <p:scale>
          <a:sx n="70" d="100"/>
          <a:sy n="70" d="100"/>
        </p:scale>
        <p:origin x="-102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62CE26-0154-42A9-BAA9-A1F376F5D0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4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4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4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4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4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9CF5A-3E99-4A5C-B32C-7D8F76EE193C}" type="slidenum">
              <a:rPr lang="en-US"/>
              <a:pPr/>
              <a:t>1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DDEDC-539C-42B6-B696-4094B423817A}" type="slidenum">
              <a:rPr lang="en-US"/>
              <a:pPr/>
              <a:t>10</a:t>
            </a:fld>
            <a:endParaRPr 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B5346-0539-4C9C-A7B7-E66B1BFB659B}" type="slidenum">
              <a:rPr lang="en-US"/>
              <a:pPr/>
              <a:t>11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212BDB-0162-4EEB-A2D6-84327A491256}" type="slidenum">
              <a:rPr lang="en-US"/>
              <a:pPr/>
              <a:t>12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BD29A-978D-4D32-8BE3-6D5A339AB244}" type="slidenum">
              <a:rPr lang="en-US"/>
              <a:pPr/>
              <a:t>13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4AA1F-DD0A-4853-AAE7-07C857CCC509}" type="slidenum">
              <a:rPr lang="en-US"/>
              <a:pPr/>
              <a:t>14</a:t>
            </a:fld>
            <a:endParaRPr lang="en-US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EECE00-C5FC-4B4C-93A9-9C7C3749ED5C}" type="slidenum">
              <a:rPr lang="en-US"/>
              <a:pPr/>
              <a:t>2</a:t>
            </a:fld>
            <a:endParaRPr 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A5E36-D16C-4FC1-8D37-27CB65BFB198}" type="slidenum">
              <a:rPr lang="en-US"/>
              <a:pPr/>
              <a:t>3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D1FAE-FC3C-4720-8119-057E06769B8C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8DAB7-6273-4FFA-A45A-E7F56C142898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FACCB-566F-4F2F-8085-29F401751949}" type="slidenum">
              <a:rPr lang="en-US"/>
              <a:pPr/>
              <a:t>6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F7F7EB-668A-4485-BC9C-E14499D6792D}" type="slidenum">
              <a:rPr lang="en-US"/>
              <a:pPr/>
              <a:t>7</a:t>
            </a:fld>
            <a:endParaRPr lang="en-US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631CC-E325-4C00-8443-9BCC982019BD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D1027-F170-4C86-B4AB-312E789C33C8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71600"/>
            <a:ext cx="777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4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BAD7EF4-C18D-455C-947C-D2FF15F7D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E5CDC-AF3D-46CF-9EC0-2659C9CA5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64327-30BA-46BC-A00E-65B18DA5E5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B265F-9B4E-499B-AA8D-A777B95924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3F2E5-01EC-4E6A-9AAD-9C8E9983DA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91E0F-D3DF-484B-91F6-7868D3247C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3D56F-88F4-477E-BC78-D2155EB94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3531B-7F5E-4401-9E04-83D9EDC1DE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D3A7B-EC3D-4705-9400-F2DA670145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4766D-8A2B-4FD4-B663-32C7457BC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74AAA-E892-4FE0-A889-5D64C75A7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2" name="Group 30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830D5223-D910-401A-B358-9634027294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4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4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4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4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4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4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4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4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4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Net Ionic Equations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 ionic equation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667000" y="2362200"/>
            <a:ext cx="391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Pb</a:t>
            </a:r>
            <a:r>
              <a:rPr lang="en-US" baseline="30000"/>
              <a:t>2+</a:t>
            </a:r>
            <a:r>
              <a:rPr lang="en-US"/>
              <a:t>(aq) + 2I¯(aq) ---&gt; PbI</a:t>
            </a:r>
            <a:r>
              <a:rPr lang="en-US" baseline="-25000"/>
              <a:t>2</a:t>
            </a:r>
            <a:r>
              <a:rPr lang="en-US"/>
              <a:t>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905000" y="1600200"/>
            <a:ext cx="6264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Chlorine gas is bubbled through a solution of sodium fluoride.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179638" y="3962400"/>
            <a:ext cx="5287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</a:t>
            </a:r>
            <a:r>
              <a:rPr lang="en-US" baseline="-25000"/>
              <a:t>2</a:t>
            </a:r>
            <a:r>
              <a:rPr lang="en-US"/>
              <a:t>(g) + 2NaF(aq) ---&gt; F</a:t>
            </a:r>
            <a:r>
              <a:rPr lang="en-US" baseline="-25000"/>
              <a:t>2</a:t>
            </a:r>
            <a:r>
              <a:rPr lang="en-US"/>
              <a:t>(g) + 2NaCl(aq)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562350" y="3352800"/>
            <a:ext cx="260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2629FC"/>
                </a:solidFill>
              </a:rPr>
              <a:t>Non ionic equation: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ionic equation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133600" y="1524000"/>
            <a:ext cx="4975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Dissociate everything that is:</a:t>
            </a:r>
          </a:p>
          <a:p>
            <a:r>
              <a:rPr lang="en-US"/>
              <a:t>Aqueous and ionic or aqueous and acid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133600" y="2819400"/>
            <a:ext cx="528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</a:t>
            </a:r>
            <a:r>
              <a:rPr lang="en-US" baseline="-25000"/>
              <a:t>2</a:t>
            </a:r>
            <a:r>
              <a:rPr lang="en-US"/>
              <a:t>(g) + 2NaF(aq) ---&gt; F</a:t>
            </a:r>
            <a:r>
              <a:rPr lang="en-US" baseline="-25000"/>
              <a:t>2</a:t>
            </a:r>
            <a:r>
              <a:rPr lang="en-US"/>
              <a:t>(g) + 2NaCl(aq)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600200" y="39243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</a:t>
            </a:r>
            <a:r>
              <a:rPr lang="en-US" baseline="-25000"/>
              <a:t>2</a:t>
            </a:r>
            <a:r>
              <a:rPr lang="en-US"/>
              <a:t>(g) +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819400" y="3924300"/>
            <a:ext cx="313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2Na</a:t>
            </a:r>
            <a:r>
              <a:rPr lang="en-US" baseline="30000"/>
              <a:t>+</a:t>
            </a:r>
            <a:r>
              <a:rPr lang="en-US"/>
              <a:t>(aq) + 2F¯(aq) ---&gt;</a:t>
            </a: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 flipH="1">
            <a:off x="2209800" y="3276600"/>
            <a:ext cx="304800" cy="685800"/>
          </a:xfrm>
          <a:prstGeom prst="line">
            <a:avLst/>
          </a:prstGeom>
          <a:noFill/>
          <a:ln w="38100">
            <a:solidFill>
              <a:srgbClr val="FC181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93" name="Group 17"/>
          <p:cNvGrpSpPr>
            <a:grpSpLocks/>
          </p:cNvGrpSpPr>
          <p:nvPr/>
        </p:nvGrpSpPr>
        <p:grpSpPr bwMode="auto">
          <a:xfrm>
            <a:off x="3505200" y="3200400"/>
            <a:ext cx="1143000" cy="762000"/>
            <a:chOff x="2208" y="2016"/>
            <a:chExt cx="720" cy="480"/>
          </a:xfrm>
        </p:grpSpPr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 flipH="1">
              <a:off x="2208" y="2016"/>
              <a:ext cx="192" cy="432"/>
            </a:xfrm>
            <a:prstGeom prst="line">
              <a:avLst/>
            </a:prstGeom>
            <a:noFill/>
            <a:ln w="38100">
              <a:solidFill>
                <a:srgbClr val="FC181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>
              <a:off x="2400" y="2016"/>
              <a:ext cx="528" cy="480"/>
            </a:xfrm>
            <a:prstGeom prst="line">
              <a:avLst/>
            </a:prstGeom>
            <a:noFill/>
            <a:ln w="38100">
              <a:solidFill>
                <a:srgbClr val="FC181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189538" y="5029200"/>
            <a:ext cx="1058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2</a:t>
            </a:r>
            <a:r>
              <a:rPr lang="en-US"/>
              <a:t>(g) +</a:t>
            </a: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5334000" y="3276600"/>
            <a:ext cx="304800" cy="1752600"/>
          </a:xfrm>
          <a:prstGeom prst="line">
            <a:avLst/>
          </a:prstGeom>
          <a:noFill/>
          <a:ln w="38100">
            <a:solidFill>
              <a:srgbClr val="2629FC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6172200" y="5029200"/>
            <a:ext cx="270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2Na</a:t>
            </a:r>
            <a:r>
              <a:rPr lang="en-US" baseline="30000"/>
              <a:t>+</a:t>
            </a:r>
            <a:r>
              <a:rPr lang="en-US"/>
              <a:t>(aq) + 2Cl¯(aq)</a:t>
            </a:r>
          </a:p>
        </p:txBody>
      </p:sp>
      <p:grpSp>
        <p:nvGrpSpPr>
          <p:cNvPr id="50194" name="Group 18"/>
          <p:cNvGrpSpPr>
            <a:grpSpLocks/>
          </p:cNvGrpSpPr>
          <p:nvPr/>
        </p:nvGrpSpPr>
        <p:grpSpPr bwMode="auto">
          <a:xfrm>
            <a:off x="6553200" y="3200400"/>
            <a:ext cx="1447800" cy="1828800"/>
            <a:chOff x="4128" y="2016"/>
            <a:chExt cx="912" cy="1152"/>
          </a:xfrm>
        </p:grpSpPr>
        <p:sp>
          <p:nvSpPr>
            <p:cNvPr id="50191" name="Line 15"/>
            <p:cNvSpPr>
              <a:spLocks noChangeShapeType="1"/>
            </p:cNvSpPr>
            <p:nvPr/>
          </p:nvSpPr>
          <p:spPr bwMode="auto">
            <a:xfrm flipH="1">
              <a:off x="4128" y="2016"/>
              <a:ext cx="96" cy="1152"/>
            </a:xfrm>
            <a:prstGeom prst="line">
              <a:avLst/>
            </a:prstGeom>
            <a:noFill/>
            <a:ln w="38100">
              <a:solidFill>
                <a:srgbClr val="2629F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>
              <a:off x="4224" y="2016"/>
              <a:ext cx="816" cy="1152"/>
            </a:xfrm>
            <a:prstGeom prst="line">
              <a:avLst/>
            </a:prstGeom>
            <a:noFill/>
            <a:ln w="38100">
              <a:solidFill>
                <a:srgbClr val="2629F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  <p:bldP spid="50182" grpId="0"/>
      <p:bldP spid="50183" grpId="0"/>
      <p:bldP spid="50184" grpId="0" animBg="1"/>
      <p:bldP spid="50187" grpId="0"/>
      <p:bldP spid="50188" grpId="0" animBg="1"/>
      <p:bldP spid="501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 Ionic Equation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660525" y="1500188"/>
            <a:ext cx="32816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629FC"/>
                </a:solidFill>
              </a:rPr>
              <a:t>Cancel all spectator </a:t>
            </a:r>
            <a:r>
              <a:rPr lang="en-US" dirty="0" smtClean="0">
                <a:solidFill>
                  <a:srgbClr val="2629FC"/>
                </a:solidFill>
              </a:rPr>
              <a:t>ions:</a:t>
            </a:r>
            <a:endParaRPr lang="en-US" dirty="0">
              <a:solidFill>
                <a:srgbClr val="2629FC"/>
              </a:solidFill>
            </a:endParaRPr>
          </a:p>
        </p:txBody>
      </p:sp>
      <p:grpSp>
        <p:nvGrpSpPr>
          <p:cNvPr id="53257" name="Group 9"/>
          <p:cNvGrpSpPr>
            <a:grpSpLocks/>
          </p:cNvGrpSpPr>
          <p:nvPr/>
        </p:nvGrpSpPr>
        <p:grpSpPr bwMode="auto">
          <a:xfrm>
            <a:off x="1219200" y="2209800"/>
            <a:ext cx="7277100" cy="1066800"/>
            <a:chOff x="768" y="1392"/>
            <a:chExt cx="4584" cy="672"/>
          </a:xfrm>
        </p:grpSpPr>
        <p:sp>
          <p:nvSpPr>
            <p:cNvPr id="53253" name="Text Box 5"/>
            <p:cNvSpPr txBox="1">
              <a:spLocks noChangeArrowheads="1"/>
            </p:cNvSpPr>
            <p:nvPr/>
          </p:nvSpPr>
          <p:spPr bwMode="auto">
            <a:xfrm>
              <a:off x="768" y="1392"/>
              <a:ext cx="7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Cl</a:t>
              </a:r>
              <a:r>
                <a:rPr lang="en-US" baseline="-25000"/>
                <a:t>2</a:t>
              </a:r>
              <a:r>
                <a:rPr lang="en-US"/>
                <a:t>(g) +</a:t>
              </a:r>
            </a:p>
          </p:txBody>
        </p:sp>
        <p:sp>
          <p:nvSpPr>
            <p:cNvPr id="53254" name="Text Box 6"/>
            <p:cNvSpPr txBox="1">
              <a:spLocks noChangeArrowheads="1"/>
            </p:cNvSpPr>
            <p:nvPr/>
          </p:nvSpPr>
          <p:spPr bwMode="auto">
            <a:xfrm>
              <a:off x="1536" y="1392"/>
              <a:ext cx="19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2Na</a:t>
              </a:r>
              <a:r>
                <a:rPr lang="en-US" baseline="30000"/>
                <a:t>+</a:t>
              </a:r>
              <a:r>
                <a:rPr lang="en-US"/>
                <a:t>(aq) + 2F¯(aq) ---&gt;</a:t>
              </a:r>
            </a:p>
          </p:txBody>
        </p:sp>
        <p:sp>
          <p:nvSpPr>
            <p:cNvPr id="53255" name="Text Box 7"/>
            <p:cNvSpPr txBox="1">
              <a:spLocks noChangeArrowheads="1"/>
            </p:cNvSpPr>
            <p:nvPr/>
          </p:nvSpPr>
          <p:spPr bwMode="auto">
            <a:xfrm>
              <a:off x="3029" y="1776"/>
              <a:ext cx="6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2</a:t>
              </a:r>
              <a:r>
                <a:rPr lang="en-US"/>
                <a:t>(g) +</a:t>
              </a:r>
            </a:p>
          </p:txBody>
        </p:sp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3648" y="1776"/>
              <a:ext cx="17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2Na</a:t>
              </a:r>
              <a:r>
                <a:rPr lang="en-US" baseline="30000"/>
                <a:t>+</a:t>
              </a:r>
              <a:r>
                <a:rPr lang="en-US"/>
                <a:t>(aq) + 2Cl¯(aq)</a:t>
              </a:r>
            </a:p>
          </p:txBody>
        </p:sp>
      </p:grp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2362200" y="2209800"/>
            <a:ext cx="1219200" cy="533400"/>
          </a:xfrm>
          <a:prstGeom prst="line">
            <a:avLst/>
          </a:prstGeom>
          <a:noFill/>
          <a:ln w="38100">
            <a:solidFill>
              <a:srgbClr val="FC181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5715000" y="2819400"/>
            <a:ext cx="1219200" cy="533400"/>
          </a:xfrm>
          <a:prstGeom prst="line">
            <a:avLst/>
          </a:prstGeom>
          <a:noFill/>
          <a:ln w="38100">
            <a:solidFill>
              <a:srgbClr val="FC181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828800" y="3733800"/>
            <a:ext cx="495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2629FC"/>
                </a:solidFill>
              </a:rPr>
              <a:t>What remains is the net ionic equation: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2286000" y="4419600"/>
            <a:ext cx="4881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</a:t>
            </a:r>
            <a:r>
              <a:rPr lang="en-US" baseline="-25000"/>
              <a:t>2</a:t>
            </a:r>
            <a:r>
              <a:rPr lang="en-US"/>
              <a:t>(g) + 2F¯(aq) ---&gt; F</a:t>
            </a:r>
            <a:r>
              <a:rPr lang="en-US" baseline="-25000"/>
              <a:t>2</a:t>
            </a:r>
            <a:r>
              <a:rPr lang="en-US"/>
              <a:t>(g) + 2Cl¯(aq)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8" grpId="0" animBg="1"/>
      <p:bldP spid="53259" grpId="0" animBg="1"/>
      <p:bldP spid="53260" grpId="0"/>
      <p:bldP spid="532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1143000"/>
          </a:xfrm>
        </p:spPr>
        <p:txBody>
          <a:bodyPr/>
          <a:lstStyle/>
          <a:p>
            <a:r>
              <a:rPr lang="en-US" dirty="0"/>
              <a:t>Watch for: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7772400" cy="4114800"/>
          </a:xfrm>
        </p:spPr>
        <p:txBody>
          <a:bodyPr/>
          <a:lstStyle/>
          <a:p>
            <a:r>
              <a:rPr lang="en-US" dirty="0" smtClean="0"/>
              <a:t>If no spectator ions, total and net ionic equations are the same. </a:t>
            </a:r>
            <a:endParaRPr lang="en-US" dirty="0"/>
          </a:p>
          <a:p>
            <a:r>
              <a:rPr lang="en-US" dirty="0" smtClean="0"/>
              <a:t>If all spectator ions, no reaction has occurred.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There must be a change of state (solid, gas, liquid) in one or more of the products for a reaction to occur (</a:t>
            </a:r>
            <a:r>
              <a:rPr lang="en-US" dirty="0" err="1" smtClean="0">
                <a:solidFill>
                  <a:srgbClr val="C00000"/>
                </a:solidFill>
              </a:rPr>
              <a:t>ie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r>
              <a:rPr lang="en-US" smtClean="0">
                <a:solidFill>
                  <a:srgbClr val="C00000"/>
                </a:solidFill>
              </a:rPr>
              <a:t>driven forward = made </a:t>
            </a:r>
            <a:r>
              <a:rPr lang="en-US" dirty="0" smtClean="0">
                <a:solidFill>
                  <a:srgbClr val="C00000"/>
                </a:solidFill>
              </a:rPr>
              <a:t>irreversible).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 Ionic Equations…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…describe a chemical reaction in solution recognizing the role of dissociation.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steps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Non Ionic equation (aka balanced chemical equation)</a:t>
            </a:r>
          </a:p>
          <a:p>
            <a:r>
              <a:rPr lang="en-US"/>
              <a:t>Total ionic equation</a:t>
            </a:r>
          </a:p>
          <a:p>
            <a:r>
              <a:rPr lang="en-US"/>
              <a:t>Net ionic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Solutions of lead (II) nitrate and potassium iodide are mixed.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ionic equation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600200" y="1905000"/>
            <a:ext cx="3846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Pb(NO</a:t>
            </a:r>
            <a:r>
              <a:rPr lang="en-US" baseline="-25000"/>
              <a:t>3</a:t>
            </a:r>
            <a:r>
              <a:rPr lang="en-US"/>
              <a:t>)</a:t>
            </a:r>
            <a:r>
              <a:rPr lang="en-US" baseline="-25000"/>
              <a:t>2</a:t>
            </a:r>
            <a:r>
              <a:rPr lang="en-US"/>
              <a:t>         +    KI       ---&gt;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443538" y="1905000"/>
            <a:ext cx="248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PbI</a:t>
            </a:r>
            <a:r>
              <a:rPr lang="en-US" baseline="-25000"/>
              <a:t>2</a:t>
            </a:r>
            <a:r>
              <a:rPr lang="en-US"/>
              <a:t>      +     KNO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821113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82625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830513" y="1905000"/>
            <a:ext cx="67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(aq)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267200" y="190500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(aq)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7772400" y="190500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(aq)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5943600" y="19050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  <p:bldP spid="36870" grpId="0"/>
      <p:bldP spid="36871" grpId="0"/>
      <p:bldP spid="36872" grpId="0"/>
      <p:bldP spid="36873" grpId="0"/>
      <p:bldP spid="36874" grpId="0"/>
      <p:bldP spid="368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ionic equation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Dissociate or ionize everything that is:</a:t>
            </a:r>
          </a:p>
          <a:p>
            <a:r>
              <a:rPr lang="en-US"/>
              <a:t>Aqueous and ionic</a:t>
            </a:r>
          </a:p>
          <a:p>
            <a:r>
              <a:rPr lang="en-US"/>
              <a:t>Aqueous and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ionic</a:t>
            </a:r>
          </a:p>
        </p:txBody>
      </p:sp>
      <p:grpSp>
        <p:nvGrpSpPr>
          <p:cNvPr id="39948" name="Group 12"/>
          <p:cNvGrpSpPr>
            <a:grpSpLocks/>
          </p:cNvGrpSpPr>
          <p:nvPr/>
        </p:nvGrpSpPr>
        <p:grpSpPr bwMode="auto">
          <a:xfrm>
            <a:off x="1600200" y="1752600"/>
            <a:ext cx="6846888" cy="457200"/>
            <a:chOff x="1008" y="1200"/>
            <a:chExt cx="4313" cy="288"/>
          </a:xfrm>
        </p:grpSpPr>
        <p:sp>
          <p:nvSpPr>
            <p:cNvPr id="39940" name="Text Box 4"/>
            <p:cNvSpPr txBox="1">
              <a:spLocks noChangeArrowheads="1"/>
            </p:cNvSpPr>
            <p:nvPr/>
          </p:nvSpPr>
          <p:spPr bwMode="auto">
            <a:xfrm>
              <a:off x="1008" y="1200"/>
              <a:ext cx="24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Pb(NO</a:t>
              </a:r>
              <a:r>
                <a:rPr lang="en-US" baseline="-25000"/>
                <a:t>3</a:t>
              </a:r>
              <a:r>
                <a:rPr lang="en-US"/>
                <a:t>)</a:t>
              </a:r>
              <a:r>
                <a:rPr lang="en-US" baseline="-25000"/>
                <a:t>2</a:t>
              </a:r>
              <a:r>
                <a:rPr lang="en-US"/>
                <a:t>         +    KI       ---&gt;</a:t>
              </a:r>
            </a:p>
          </p:txBody>
        </p:sp>
        <p:sp>
          <p:nvSpPr>
            <p:cNvPr id="39941" name="Text Box 5"/>
            <p:cNvSpPr txBox="1">
              <a:spLocks noChangeArrowheads="1"/>
            </p:cNvSpPr>
            <p:nvPr/>
          </p:nvSpPr>
          <p:spPr bwMode="auto">
            <a:xfrm>
              <a:off x="3429" y="1200"/>
              <a:ext cx="15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PbI</a:t>
              </a:r>
              <a:r>
                <a:rPr lang="en-US" baseline="-25000"/>
                <a:t>2</a:t>
              </a:r>
              <a:r>
                <a:rPr lang="en-US"/>
                <a:t>      +     KNO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39942" name="Text Box 6"/>
            <p:cNvSpPr txBox="1">
              <a:spLocks noChangeArrowheads="1"/>
            </p:cNvSpPr>
            <p:nvPr/>
          </p:nvSpPr>
          <p:spPr bwMode="auto">
            <a:xfrm>
              <a:off x="2407" y="120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39943" name="Text Box 7"/>
            <p:cNvSpPr txBox="1">
              <a:spLocks noChangeArrowheads="1"/>
            </p:cNvSpPr>
            <p:nvPr/>
          </p:nvSpPr>
          <p:spPr bwMode="auto">
            <a:xfrm>
              <a:off x="4300" y="120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39944" name="Text Box 8"/>
            <p:cNvSpPr txBox="1">
              <a:spLocks noChangeArrowheads="1"/>
            </p:cNvSpPr>
            <p:nvPr/>
          </p:nvSpPr>
          <p:spPr bwMode="auto">
            <a:xfrm>
              <a:off x="1783" y="1200"/>
              <a:ext cx="4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(aq)</a:t>
              </a:r>
            </a:p>
          </p:txBody>
        </p:sp>
        <p:sp>
          <p:nvSpPr>
            <p:cNvPr id="39945" name="Text Box 9"/>
            <p:cNvSpPr txBox="1">
              <a:spLocks noChangeArrowheads="1"/>
            </p:cNvSpPr>
            <p:nvPr/>
          </p:nvSpPr>
          <p:spPr bwMode="auto">
            <a:xfrm>
              <a:off x="2736" y="1200"/>
              <a:ext cx="4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(aq)</a:t>
              </a:r>
            </a:p>
          </p:txBody>
        </p:sp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4896" y="1200"/>
              <a:ext cx="4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(aq)</a:t>
              </a:r>
            </a:p>
          </p:txBody>
        </p:sp>
        <p:sp>
          <p:nvSpPr>
            <p:cNvPr id="39947" name="Text Box 11"/>
            <p:cNvSpPr txBox="1">
              <a:spLocks noChangeArrowheads="1"/>
            </p:cNvSpPr>
            <p:nvPr/>
          </p:nvSpPr>
          <p:spPr bwMode="auto">
            <a:xfrm>
              <a:off x="3744" y="1200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(s)</a:t>
              </a:r>
            </a:p>
          </p:txBody>
        </p:sp>
      </p:grp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4267200" y="2514600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Dissociate</a:t>
            </a:r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 flipV="1">
            <a:off x="2819400" y="2286000"/>
            <a:ext cx="1447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 flipV="1">
            <a:off x="4419600" y="2209800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V="1">
            <a:off x="5715000" y="2209800"/>
            <a:ext cx="1524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371600" y="3657600"/>
            <a:ext cx="312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Pb</a:t>
            </a:r>
            <a:r>
              <a:rPr lang="en-US" baseline="30000"/>
              <a:t>2+</a:t>
            </a:r>
            <a:r>
              <a:rPr lang="en-US"/>
              <a:t>(aq) + 2NO</a:t>
            </a:r>
            <a:r>
              <a:rPr lang="en-US" baseline="-25000"/>
              <a:t>3</a:t>
            </a:r>
            <a:r>
              <a:rPr lang="en-US"/>
              <a:t>¯(aq) +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4456113" y="3657600"/>
            <a:ext cx="2935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2K</a:t>
            </a:r>
            <a:r>
              <a:rPr lang="en-US" baseline="30000"/>
              <a:t>+</a:t>
            </a:r>
            <a:r>
              <a:rPr lang="en-US"/>
              <a:t>(aq) + 2I¯(aq) ---&gt;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3581400" y="4419600"/>
            <a:ext cx="135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PbI</a:t>
            </a:r>
            <a:r>
              <a:rPr lang="en-US" baseline="-25000"/>
              <a:t>2</a:t>
            </a:r>
            <a:r>
              <a:rPr lang="en-US"/>
              <a:t>(s) + 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4800600" y="4419600"/>
            <a:ext cx="2824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2K</a:t>
            </a:r>
            <a:r>
              <a:rPr lang="en-US" baseline="30000"/>
              <a:t>+</a:t>
            </a:r>
            <a:r>
              <a:rPr lang="en-US"/>
              <a:t>(aq) + 2NO</a:t>
            </a:r>
            <a:r>
              <a:rPr lang="en-US" baseline="-25000"/>
              <a:t>3</a:t>
            </a:r>
            <a:r>
              <a:rPr lang="en-US"/>
              <a:t>¯(aq)</a:t>
            </a:r>
          </a:p>
        </p:txBody>
      </p:sp>
      <p:grpSp>
        <p:nvGrpSpPr>
          <p:cNvPr id="39959" name="Group 23"/>
          <p:cNvGrpSpPr>
            <a:grpSpLocks/>
          </p:cNvGrpSpPr>
          <p:nvPr/>
        </p:nvGrpSpPr>
        <p:grpSpPr bwMode="auto">
          <a:xfrm>
            <a:off x="1828800" y="4800600"/>
            <a:ext cx="4129088" cy="1143000"/>
            <a:chOff x="1152" y="3024"/>
            <a:chExt cx="2601" cy="720"/>
          </a:xfrm>
        </p:grpSpPr>
        <p:sp>
          <p:nvSpPr>
            <p:cNvPr id="39957" name="Text Box 21"/>
            <p:cNvSpPr txBox="1">
              <a:spLocks noChangeArrowheads="1"/>
            </p:cNvSpPr>
            <p:nvPr/>
          </p:nvSpPr>
          <p:spPr bwMode="auto">
            <a:xfrm>
              <a:off x="1152" y="3456"/>
              <a:ext cx="26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C1812"/>
                  </a:solidFill>
                </a:rPr>
                <a:t>NOT aqueous so not dissociated</a:t>
              </a:r>
            </a:p>
          </p:txBody>
        </p:sp>
        <p:sp>
          <p:nvSpPr>
            <p:cNvPr id="39958" name="Line 22"/>
            <p:cNvSpPr>
              <a:spLocks noChangeShapeType="1"/>
            </p:cNvSpPr>
            <p:nvPr/>
          </p:nvSpPr>
          <p:spPr bwMode="auto">
            <a:xfrm flipV="1">
              <a:off x="2016" y="3024"/>
              <a:ext cx="432" cy="480"/>
            </a:xfrm>
            <a:prstGeom prst="line">
              <a:avLst/>
            </a:prstGeom>
            <a:noFill/>
            <a:ln w="19050">
              <a:solidFill>
                <a:srgbClr val="FC181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/>
      <p:bldP spid="39950" grpId="0" animBg="1"/>
      <p:bldP spid="39951" grpId="0" animBg="1"/>
      <p:bldP spid="39952" grpId="0" animBg="1"/>
      <p:bldP spid="39953" grpId="0"/>
      <p:bldP spid="39954" grpId="0"/>
      <p:bldP spid="39955" grpId="0"/>
      <p:bldP spid="399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Spectator </a:t>
            </a:r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spectator </a:t>
            </a:r>
            <a:r>
              <a:rPr lang="en-US" dirty="0" smtClean="0"/>
              <a:t>ion </a:t>
            </a:r>
            <a:r>
              <a:rPr lang="en-US" dirty="0"/>
              <a:t>is </a:t>
            </a:r>
            <a:r>
              <a:rPr lang="en-US" dirty="0" smtClean="0"/>
              <a:t>an ion </a:t>
            </a:r>
            <a:r>
              <a:rPr lang="en-US" dirty="0"/>
              <a:t>that does not change in the reaction, </a:t>
            </a:r>
            <a:r>
              <a:rPr lang="en-US" dirty="0" smtClean="0"/>
              <a:t>i.e. does not participate</a:t>
            </a:r>
            <a:r>
              <a:rPr lang="en-US" dirty="0" smtClean="0">
                <a:sym typeface="Symbol" pitchFamily="48" charset="2"/>
              </a:rPr>
              <a:t> </a:t>
            </a:r>
            <a:r>
              <a:rPr lang="en-US" dirty="0">
                <a:sym typeface="Symbol" pitchFamily="48" charset="2"/>
              </a:rPr>
              <a:t>in the reaction.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Cancel spectator </a:t>
            </a:r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71638" y="2590800"/>
            <a:ext cx="312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Pb</a:t>
            </a:r>
            <a:r>
              <a:rPr lang="en-US" baseline="30000"/>
              <a:t>2+</a:t>
            </a:r>
            <a:r>
              <a:rPr lang="en-US"/>
              <a:t>(aq) + 2NO</a:t>
            </a:r>
            <a:r>
              <a:rPr lang="en-US" baseline="-25000"/>
              <a:t>3</a:t>
            </a:r>
            <a:r>
              <a:rPr lang="en-US"/>
              <a:t>¯(aq) +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756150" y="2590800"/>
            <a:ext cx="293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2K</a:t>
            </a:r>
            <a:r>
              <a:rPr lang="en-US" baseline="30000"/>
              <a:t>+</a:t>
            </a:r>
            <a:r>
              <a:rPr lang="en-US"/>
              <a:t>(aq) + 2I¯(aq) ---&gt;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881438" y="3352800"/>
            <a:ext cx="135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PbI</a:t>
            </a:r>
            <a:r>
              <a:rPr lang="en-US" baseline="-25000"/>
              <a:t>2</a:t>
            </a:r>
            <a:r>
              <a:rPr lang="en-US"/>
              <a:t>(s) + 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5100638" y="3352800"/>
            <a:ext cx="2824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2K</a:t>
            </a:r>
            <a:r>
              <a:rPr lang="en-US" baseline="30000"/>
              <a:t>+</a:t>
            </a:r>
            <a:r>
              <a:rPr lang="en-US"/>
              <a:t>(aq) + 2NO</a:t>
            </a:r>
            <a:r>
              <a:rPr lang="en-US" baseline="-25000"/>
              <a:t>3</a:t>
            </a:r>
            <a:r>
              <a:rPr lang="en-US"/>
              <a:t>¯(aq)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H="1">
            <a:off x="3124200" y="2514600"/>
            <a:ext cx="1219200" cy="533400"/>
          </a:xfrm>
          <a:prstGeom prst="line">
            <a:avLst/>
          </a:prstGeom>
          <a:noFill/>
          <a:ln w="38100">
            <a:solidFill>
              <a:srgbClr val="FC181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6477000" y="3352800"/>
            <a:ext cx="1219200" cy="533400"/>
          </a:xfrm>
          <a:prstGeom prst="line">
            <a:avLst/>
          </a:prstGeom>
          <a:noFill/>
          <a:ln w="38100">
            <a:solidFill>
              <a:srgbClr val="FC181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4495800" y="2590800"/>
            <a:ext cx="1219200" cy="533400"/>
          </a:xfrm>
          <a:prstGeom prst="line">
            <a:avLst/>
          </a:prstGeom>
          <a:noFill/>
          <a:ln w="38100">
            <a:solidFill>
              <a:srgbClr val="2629F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4953000" y="3352800"/>
            <a:ext cx="1219200" cy="533400"/>
          </a:xfrm>
          <a:prstGeom prst="line">
            <a:avLst/>
          </a:prstGeom>
          <a:noFill/>
          <a:ln w="38100">
            <a:solidFill>
              <a:srgbClr val="2629F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2514600" y="4876800"/>
            <a:ext cx="494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What remains is the net ionic equation.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1584325" y="1881188"/>
            <a:ext cx="272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2629FC"/>
                </a:solidFill>
              </a:rPr>
              <a:t>Total ionic equation: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animBg="1"/>
      <p:bldP spid="44041" grpId="0" animBg="1"/>
      <p:bldP spid="44042" grpId="0" animBg="1"/>
      <p:bldP spid="44043" grpId="0" animBg="1"/>
      <p:bldP spid="44044" grpId="0"/>
    </p:bldLst>
  </p:timing>
</p:sld>
</file>

<file path=ppt/theme/theme1.xml><?xml version="1.0" encoding="utf-8"?>
<a:theme xmlns:a="http://schemas.openxmlformats.org/drawingml/2006/main" name="Dad's Tie">
  <a:themeElements>
    <a:clrScheme name="Dad'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4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48" charset="0"/>
          </a:defRPr>
        </a:defPPr>
      </a:lstStyle>
    </a:lnDef>
  </a:objectDefaults>
  <a:extraClrSchemeLst>
    <a:extraClrScheme>
      <a:clrScheme name="Dad'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2004:Templates:Presentations:Designs:Dad's Tie</Template>
  <TotalTime>165</TotalTime>
  <Words>449</Words>
  <Application>Microsoft Office PowerPoint</Application>
  <PresentationFormat>On-screen Show (4:3)</PresentationFormat>
  <Paragraphs>86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 New Roman</vt:lpstr>
      <vt:lpstr>Arial</vt:lpstr>
      <vt:lpstr>Wingdings</vt:lpstr>
      <vt:lpstr>Symbol</vt:lpstr>
      <vt:lpstr>Dad's Tie</vt:lpstr>
      <vt:lpstr>Net Ionic Equations</vt:lpstr>
      <vt:lpstr>Net Ionic Equations…</vt:lpstr>
      <vt:lpstr>3 steps</vt:lpstr>
      <vt:lpstr>Example</vt:lpstr>
      <vt:lpstr>Non ionic equation</vt:lpstr>
      <vt:lpstr>Total ionic equation</vt:lpstr>
      <vt:lpstr>Total ionic</vt:lpstr>
      <vt:lpstr>Spectator ions</vt:lpstr>
      <vt:lpstr>Cancel spectator ions</vt:lpstr>
      <vt:lpstr>Net ionic equation</vt:lpstr>
      <vt:lpstr>Example</vt:lpstr>
      <vt:lpstr>Total ionic equation</vt:lpstr>
      <vt:lpstr>Net Ionic Equation</vt:lpstr>
      <vt:lpstr>Watch for:</vt:lpstr>
    </vt:vector>
  </TitlesOfParts>
  <Company>David Garrett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 Ionic Equations</dc:title>
  <dc:creator>David Garrett</dc:creator>
  <cp:lastModifiedBy>Dan</cp:lastModifiedBy>
  <cp:revision>34</cp:revision>
  <cp:lastPrinted>1904-01-01T00:00:00Z</cp:lastPrinted>
  <dcterms:created xsi:type="dcterms:W3CDTF">2008-02-25T15:01:01Z</dcterms:created>
  <dcterms:modified xsi:type="dcterms:W3CDTF">2014-12-07T16:56:13Z</dcterms:modified>
</cp:coreProperties>
</file>