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sldIdLst>
    <p:sldId id="267" r:id="rId2"/>
    <p:sldId id="256" r:id="rId3"/>
    <p:sldId id="258" r:id="rId4"/>
    <p:sldId id="260" r:id="rId5"/>
    <p:sldId id="269" r:id="rId6"/>
    <p:sldId id="262" r:id="rId7"/>
    <p:sldId id="263" r:id="rId8"/>
    <p:sldId id="270" r:id="rId9"/>
    <p:sldId id="274" r:id="rId10"/>
    <p:sldId id="275" r:id="rId11"/>
    <p:sldId id="276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-102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EA33B-606A-4E24-94F5-8AE2CFEAF6F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65CBE-EA1D-4E4B-9875-87CD89E01D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A7AC2-D0DB-40CA-8374-12C9DEE088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070EC-85D2-4212-A6D1-5EE5224046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40A3F-6138-4262-AFA2-927F50EAB0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B40F77-E461-4F7B-BB24-B37F70C6D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7D493-23C7-4EEE-BE50-5073C0D2EFB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3EE8E-F820-47BC-8FF8-8C8F0FA4B8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E5C36-2A1C-45FA-98BA-AE5546851F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A2602-36EF-453A-A289-89141173A9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2983446-4DA0-433E-B951-241832CD78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E9ADA07-06B7-41E8-BA83-8BE1C338C84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hZeE7Att_s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dirty="0" smtClean="0"/>
              <a:t>Radioactive Decay and Half-Life Calculations</a:t>
            </a: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/>
          <a:lstStyle/>
          <a:p>
            <a:r>
              <a:rPr lang="en-GB" dirty="0"/>
              <a:t>Alpha, Beta, and Gamma Decay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184525" y="609600"/>
            <a:ext cx="297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Beta Decay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8229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GB" sz="2800">
                <a:latin typeface="Times New Roman" pitchFamily="18" charset="0"/>
              </a:rPr>
              <a:t>As a result of beta decay, the nucleus has one less neutron, but one extra proton.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33400" y="484505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GB" sz="2800">
                <a:latin typeface="Times New Roman" pitchFamily="18" charset="0"/>
              </a:rPr>
              <a:t>The atomic number, Z, increases by 1 and the mass number, A, stays the same.</a:t>
            </a:r>
          </a:p>
        </p:txBody>
      </p:sp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1371600" y="3200400"/>
            <a:ext cx="1524000" cy="1219200"/>
            <a:chOff x="1056" y="1248"/>
            <a:chExt cx="1584" cy="1248"/>
          </a:xfrm>
        </p:grpSpPr>
        <p:grpSp>
          <p:nvGrpSpPr>
            <p:cNvPr id="25606" name="Group 6"/>
            <p:cNvGrpSpPr>
              <a:grpSpLocks/>
            </p:cNvGrpSpPr>
            <p:nvPr/>
          </p:nvGrpSpPr>
          <p:grpSpPr bwMode="auto">
            <a:xfrm>
              <a:off x="1344" y="1248"/>
              <a:ext cx="960" cy="720"/>
              <a:chOff x="1152" y="1248"/>
              <a:chExt cx="960" cy="720"/>
            </a:xfrm>
          </p:grpSpPr>
          <p:grpSp>
            <p:nvGrpSpPr>
              <p:cNvPr id="25607" name="Group 7"/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5608" name="Oval 8"/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09" name="Oval 9"/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10" name="Oval 1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11" name="Oval 11"/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12" name="Oval 12"/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13" name="Oval 13"/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14" name="Oval 14"/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15" name="Oval 15"/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16" name="Oval 16"/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17" name="Oval 17"/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18" name="Oval 18"/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19" name="Oval 19"/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20" name="Oval 20"/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21" name="Oval 21"/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622" name="Oval 22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3" name="Oval 23"/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4" name="Oval 24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5" name="Oval 25"/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26" name="Group 26"/>
            <p:cNvGrpSpPr>
              <a:grpSpLocks/>
            </p:cNvGrpSpPr>
            <p:nvPr/>
          </p:nvGrpSpPr>
          <p:grpSpPr bwMode="auto">
            <a:xfrm>
              <a:off x="1056" y="1536"/>
              <a:ext cx="960" cy="720"/>
              <a:chOff x="1152" y="1248"/>
              <a:chExt cx="960" cy="720"/>
            </a:xfrm>
          </p:grpSpPr>
          <p:grpSp>
            <p:nvGrpSpPr>
              <p:cNvPr id="25627" name="Group 27"/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5628" name="Oval 28"/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29" name="Oval 29"/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30" name="Oval 3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31" name="Oval 31"/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32" name="Oval 32"/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33" name="Oval 33"/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34" name="Oval 34"/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35" name="Oval 35"/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36" name="Oval 36"/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37" name="Oval 37"/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38" name="Oval 38"/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39" name="Oval 39"/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40" name="Oval 40"/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41" name="Oval 41"/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642" name="Oval 42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3" name="Oval 43"/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4" name="Oval 44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Oval 45"/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46" name="Group 46"/>
            <p:cNvGrpSpPr>
              <a:grpSpLocks/>
            </p:cNvGrpSpPr>
            <p:nvPr/>
          </p:nvGrpSpPr>
          <p:grpSpPr bwMode="auto">
            <a:xfrm>
              <a:off x="1680" y="1488"/>
              <a:ext cx="960" cy="720"/>
              <a:chOff x="1152" y="1248"/>
              <a:chExt cx="960" cy="720"/>
            </a:xfrm>
          </p:grpSpPr>
          <p:grpSp>
            <p:nvGrpSpPr>
              <p:cNvPr id="25647" name="Group 47"/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5648" name="Oval 48"/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49" name="Oval 49"/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0" name="Oval 5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1" name="Oval 51"/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2" name="Oval 52"/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3" name="Oval 53"/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4" name="Oval 54"/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5" name="Oval 55"/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6" name="Oval 56"/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7" name="Oval 57"/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8" name="Oval 58"/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9" name="Oval 59"/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0" name="Oval 60"/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1" name="Oval 61"/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662" name="Oval 62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3" name="Oval 63"/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4" name="Oval 64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5" name="Oval 65"/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66" name="Group 66"/>
            <p:cNvGrpSpPr>
              <a:grpSpLocks/>
            </p:cNvGrpSpPr>
            <p:nvPr/>
          </p:nvGrpSpPr>
          <p:grpSpPr bwMode="auto">
            <a:xfrm>
              <a:off x="1344" y="1776"/>
              <a:ext cx="960" cy="720"/>
              <a:chOff x="1152" y="1248"/>
              <a:chExt cx="960" cy="720"/>
            </a:xfrm>
          </p:grpSpPr>
          <p:grpSp>
            <p:nvGrpSpPr>
              <p:cNvPr id="25667" name="Group 67"/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5668" name="Oval 68"/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9" name="Oval 69"/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70" name="Oval 7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71" name="Oval 71"/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72" name="Oval 72"/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73" name="Oval 73"/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74" name="Oval 74"/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75" name="Oval 75"/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76" name="Oval 76"/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77" name="Oval 77"/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78" name="Oval 78"/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79" name="Oval 79"/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80" name="Oval 80"/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81" name="Oval 81"/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682" name="Oval 82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83" name="Oval 83"/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84" name="Oval 84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85" name="Oval 85"/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5686" name="Group 86"/>
          <p:cNvGrpSpPr>
            <a:grpSpLocks/>
          </p:cNvGrpSpPr>
          <p:nvPr/>
        </p:nvGrpSpPr>
        <p:grpSpPr bwMode="auto">
          <a:xfrm>
            <a:off x="2984500" y="3328988"/>
            <a:ext cx="2654300" cy="828675"/>
            <a:chOff x="1880" y="2097"/>
            <a:chExt cx="1672" cy="522"/>
          </a:xfrm>
        </p:grpSpPr>
        <p:grpSp>
          <p:nvGrpSpPr>
            <p:cNvPr id="25687" name="Group 87"/>
            <p:cNvGrpSpPr>
              <a:grpSpLocks/>
            </p:cNvGrpSpPr>
            <p:nvPr/>
          </p:nvGrpSpPr>
          <p:grpSpPr bwMode="auto">
            <a:xfrm>
              <a:off x="2352" y="2256"/>
              <a:ext cx="1200" cy="192"/>
              <a:chOff x="1968" y="2256"/>
              <a:chExt cx="1200" cy="192"/>
            </a:xfrm>
          </p:grpSpPr>
          <p:sp>
            <p:nvSpPr>
              <p:cNvPr id="25688" name="Oval 88"/>
              <p:cNvSpPr>
                <a:spLocks noChangeArrowheads="1"/>
              </p:cNvSpPr>
              <p:nvPr/>
            </p:nvSpPr>
            <p:spPr bwMode="auto">
              <a:xfrm>
                <a:off x="1968" y="225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3366FF">
                      <a:gamma/>
                      <a:shade val="66275"/>
                      <a:invGamma/>
                    </a:srgbClr>
                  </a:gs>
                  <a:gs pos="100000">
                    <a:srgbClr val="3366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89" name="Line 89"/>
              <p:cNvSpPr>
                <a:spLocks noChangeShapeType="1"/>
              </p:cNvSpPr>
              <p:nvPr/>
            </p:nvSpPr>
            <p:spPr bwMode="auto">
              <a:xfrm>
                <a:off x="2160" y="2352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90" name="Group 90"/>
            <p:cNvGrpSpPr>
              <a:grpSpLocks/>
            </p:cNvGrpSpPr>
            <p:nvPr/>
          </p:nvGrpSpPr>
          <p:grpSpPr bwMode="auto">
            <a:xfrm>
              <a:off x="2064" y="2304"/>
              <a:ext cx="240" cy="96"/>
              <a:chOff x="2064" y="2304"/>
              <a:chExt cx="240" cy="96"/>
            </a:xfrm>
          </p:grpSpPr>
          <p:sp>
            <p:nvSpPr>
              <p:cNvPr id="25691" name="Line 91"/>
              <p:cNvSpPr>
                <a:spLocks noChangeShapeType="1"/>
              </p:cNvSpPr>
              <p:nvPr/>
            </p:nvSpPr>
            <p:spPr bwMode="auto">
              <a:xfrm>
                <a:off x="2064" y="230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2" name="Line 92"/>
              <p:cNvSpPr>
                <a:spLocks noChangeShapeType="1"/>
              </p:cNvSpPr>
              <p:nvPr/>
            </p:nvSpPr>
            <p:spPr bwMode="auto">
              <a:xfrm>
                <a:off x="2064" y="240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3" name="Line 93"/>
              <p:cNvSpPr>
                <a:spLocks noChangeShapeType="1"/>
              </p:cNvSpPr>
              <p:nvPr/>
            </p:nvSpPr>
            <p:spPr bwMode="auto">
              <a:xfrm>
                <a:off x="2064" y="235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94" name="Freeform 94"/>
            <p:cNvSpPr>
              <a:spLocks/>
            </p:cNvSpPr>
            <p:nvPr/>
          </p:nvSpPr>
          <p:spPr bwMode="auto">
            <a:xfrm>
              <a:off x="1880" y="2097"/>
              <a:ext cx="249" cy="522"/>
            </a:xfrm>
            <a:custGeom>
              <a:avLst/>
              <a:gdLst/>
              <a:ahLst/>
              <a:cxnLst>
                <a:cxn ang="0">
                  <a:pos x="217" y="126"/>
                </a:cxn>
                <a:cxn ang="0">
                  <a:pos x="163" y="0"/>
                </a:cxn>
                <a:cxn ang="0">
                  <a:pos x="109" y="27"/>
                </a:cxn>
                <a:cxn ang="0">
                  <a:pos x="100" y="72"/>
                </a:cxn>
                <a:cxn ang="0">
                  <a:pos x="37" y="81"/>
                </a:cxn>
                <a:cxn ang="0">
                  <a:pos x="46" y="180"/>
                </a:cxn>
                <a:cxn ang="0">
                  <a:pos x="64" y="270"/>
                </a:cxn>
                <a:cxn ang="0">
                  <a:pos x="10" y="342"/>
                </a:cxn>
                <a:cxn ang="0">
                  <a:pos x="100" y="405"/>
                </a:cxn>
                <a:cxn ang="0">
                  <a:pos x="127" y="513"/>
                </a:cxn>
                <a:cxn ang="0">
                  <a:pos x="217" y="459"/>
                </a:cxn>
              </a:cxnLst>
              <a:rect l="0" t="0" r="r" b="b"/>
              <a:pathLst>
                <a:path w="249" h="522">
                  <a:moveTo>
                    <a:pt x="217" y="126"/>
                  </a:moveTo>
                  <a:cubicBezTo>
                    <a:pt x="238" y="64"/>
                    <a:pt x="213" y="33"/>
                    <a:pt x="163" y="0"/>
                  </a:cubicBezTo>
                  <a:cubicBezTo>
                    <a:pt x="149" y="5"/>
                    <a:pt x="117" y="13"/>
                    <a:pt x="109" y="27"/>
                  </a:cubicBezTo>
                  <a:cubicBezTo>
                    <a:pt x="101" y="40"/>
                    <a:pt x="112" y="63"/>
                    <a:pt x="100" y="72"/>
                  </a:cubicBezTo>
                  <a:cubicBezTo>
                    <a:pt x="83" y="85"/>
                    <a:pt x="58" y="78"/>
                    <a:pt x="37" y="81"/>
                  </a:cubicBezTo>
                  <a:cubicBezTo>
                    <a:pt x="8" y="125"/>
                    <a:pt x="18" y="139"/>
                    <a:pt x="46" y="180"/>
                  </a:cubicBezTo>
                  <a:cubicBezTo>
                    <a:pt x="16" y="225"/>
                    <a:pt x="0" y="249"/>
                    <a:pt x="64" y="270"/>
                  </a:cubicBezTo>
                  <a:cubicBezTo>
                    <a:pt x="44" y="300"/>
                    <a:pt x="21" y="308"/>
                    <a:pt x="10" y="342"/>
                  </a:cubicBezTo>
                  <a:cubicBezTo>
                    <a:pt x="25" y="401"/>
                    <a:pt x="46" y="391"/>
                    <a:pt x="100" y="405"/>
                  </a:cubicBezTo>
                  <a:cubicBezTo>
                    <a:pt x="80" y="466"/>
                    <a:pt x="65" y="472"/>
                    <a:pt x="127" y="513"/>
                  </a:cubicBezTo>
                  <a:cubicBezTo>
                    <a:pt x="175" y="508"/>
                    <a:pt x="249" y="522"/>
                    <a:pt x="217" y="45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  <p:bldP spid="2560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879725" y="307975"/>
            <a:ext cx="297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Beta Decay</a:t>
            </a:r>
          </a:p>
        </p:txBody>
      </p:sp>
      <p:grpSp>
        <p:nvGrpSpPr>
          <p:cNvPr id="26877" name="Group 253"/>
          <p:cNvGrpSpPr>
            <a:grpSpLocks/>
          </p:cNvGrpSpPr>
          <p:nvPr/>
        </p:nvGrpSpPr>
        <p:grpSpPr bwMode="auto">
          <a:xfrm>
            <a:off x="381000" y="1720850"/>
            <a:ext cx="2514600" cy="3613150"/>
            <a:chOff x="240" y="1084"/>
            <a:chExt cx="1584" cy="2276"/>
          </a:xfrm>
        </p:grpSpPr>
        <p:grpSp>
          <p:nvGrpSpPr>
            <p:cNvPr id="26628" name="Group 4"/>
            <p:cNvGrpSpPr>
              <a:grpSpLocks/>
            </p:cNvGrpSpPr>
            <p:nvPr/>
          </p:nvGrpSpPr>
          <p:grpSpPr bwMode="auto">
            <a:xfrm>
              <a:off x="240" y="2112"/>
              <a:ext cx="1584" cy="1248"/>
              <a:chOff x="1056" y="1248"/>
              <a:chExt cx="1584" cy="1248"/>
            </a:xfrm>
          </p:grpSpPr>
          <p:grpSp>
            <p:nvGrpSpPr>
              <p:cNvPr id="26629" name="Group 5"/>
              <p:cNvGrpSpPr>
                <a:grpSpLocks/>
              </p:cNvGrpSpPr>
              <p:nvPr/>
            </p:nvGrpSpPr>
            <p:grpSpPr bwMode="auto">
              <a:xfrm>
                <a:off x="1344" y="1248"/>
                <a:ext cx="960" cy="720"/>
                <a:chOff x="1152" y="1248"/>
                <a:chExt cx="960" cy="720"/>
              </a:xfrm>
            </p:grpSpPr>
            <p:grpSp>
              <p:nvGrpSpPr>
                <p:cNvPr id="26630" name="Group 6"/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6631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32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33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34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35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3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37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38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39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40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4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4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4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44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645" name="Oval 21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46" name="Oval 22"/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47" name="Oval 23"/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48" name="Oval 24"/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49" name="Group 25"/>
              <p:cNvGrpSpPr>
                <a:grpSpLocks/>
              </p:cNvGrpSpPr>
              <p:nvPr/>
            </p:nvGrpSpPr>
            <p:grpSpPr bwMode="auto">
              <a:xfrm>
                <a:off x="1056" y="1536"/>
                <a:ext cx="960" cy="720"/>
                <a:chOff x="1152" y="1248"/>
                <a:chExt cx="960" cy="720"/>
              </a:xfrm>
            </p:grpSpPr>
            <p:grpSp>
              <p:nvGrpSpPr>
                <p:cNvPr id="26650" name="Group 26"/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6651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52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53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54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55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56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57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58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59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60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61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62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63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64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665" name="Oval 41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66" name="Oval 42"/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67" name="Oval 43"/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68" name="Oval 44"/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69" name="Group 45"/>
              <p:cNvGrpSpPr>
                <a:grpSpLocks/>
              </p:cNvGrpSpPr>
              <p:nvPr/>
            </p:nvGrpSpPr>
            <p:grpSpPr bwMode="auto">
              <a:xfrm>
                <a:off x="1680" y="1488"/>
                <a:ext cx="960" cy="720"/>
                <a:chOff x="1152" y="1248"/>
                <a:chExt cx="960" cy="720"/>
              </a:xfrm>
            </p:grpSpPr>
            <p:grpSp>
              <p:nvGrpSpPr>
                <p:cNvPr id="26670" name="Group 46"/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6671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72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73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74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75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76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77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78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79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80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81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82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83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84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685" name="Oval 61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86" name="Oval 62"/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87" name="Oval 63"/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88" name="Oval 64"/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89" name="Group 65"/>
              <p:cNvGrpSpPr>
                <a:grpSpLocks/>
              </p:cNvGrpSpPr>
              <p:nvPr/>
            </p:nvGrpSpPr>
            <p:grpSpPr bwMode="auto">
              <a:xfrm>
                <a:off x="1344" y="1776"/>
                <a:ext cx="960" cy="720"/>
                <a:chOff x="1152" y="1248"/>
                <a:chExt cx="960" cy="720"/>
              </a:xfrm>
            </p:grpSpPr>
            <p:grpSp>
              <p:nvGrpSpPr>
                <p:cNvPr id="26690" name="Group 66"/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6691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92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93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94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95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96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97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98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99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700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701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702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703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704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705" name="Oval 81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06" name="Oval 82"/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07" name="Oval 83"/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08" name="Oval 84"/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709" name="Group 85"/>
            <p:cNvGrpSpPr>
              <a:grpSpLocks/>
            </p:cNvGrpSpPr>
            <p:nvPr/>
          </p:nvGrpSpPr>
          <p:grpSpPr bwMode="auto">
            <a:xfrm>
              <a:off x="480" y="1084"/>
              <a:ext cx="1007" cy="836"/>
              <a:chOff x="576" y="768"/>
              <a:chExt cx="1007" cy="836"/>
            </a:xfrm>
          </p:grpSpPr>
          <p:sp>
            <p:nvSpPr>
              <p:cNvPr id="26710" name="Text Box 86"/>
              <p:cNvSpPr txBox="1">
                <a:spLocks noChangeArrowheads="1"/>
              </p:cNvSpPr>
              <p:nvPr/>
            </p:nvSpPr>
            <p:spPr bwMode="auto">
              <a:xfrm>
                <a:off x="960" y="848"/>
                <a:ext cx="623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6000">
                    <a:latin typeface="Times New Roman" pitchFamily="18" charset="0"/>
                  </a:rPr>
                  <a:t>Po</a:t>
                </a:r>
              </a:p>
            </p:txBody>
          </p:sp>
          <p:sp>
            <p:nvSpPr>
              <p:cNvPr id="26711" name="Text Box 87"/>
              <p:cNvSpPr txBox="1">
                <a:spLocks noChangeArrowheads="1"/>
              </p:cNvSpPr>
              <p:nvPr/>
            </p:nvSpPr>
            <p:spPr bwMode="auto">
              <a:xfrm>
                <a:off x="576" y="768"/>
                <a:ext cx="47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3000">
                    <a:latin typeface="Times New Roman" pitchFamily="18" charset="0"/>
                  </a:rPr>
                  <a:t>218</a:t>
                </a:r>
              </a:p>
            </p:txBody>
          </p:sp>
          <p:sp>
            <p:nvSpPr>
              <p:cNvPr id="26712" name="Text Box 88"/>
              <p:cNvSpPr txBox="1">
                <a:spLocks noChangeArrowheads="1"/>
              </p:cNvSpPr>
              <p:nvPr/>
            </p:nvSpPr>
            <p:spPr bwMode="auto">
              <a:xfrm>
                <a:off x="700" y="1258"/>
                <a:ext cx="35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3000">
                    <a:latin typeface="Times New Roman" pitchFamily="18" charset="0"/>
                  </a:rPr>
                  <a:t>84</a:t>
                </a:r>
              </a:p>
            </p:txBody>
          </p:sp>
        </p:grpSp>
      </p:grpSp>
      <p:grpSp>
        <p:nvGrpSpPr>
          <p:cNvPr id="26790" name="Group 166"/>
          <p:cNvGrpSpPr>
            <a:grpSpLocks/>
          </p:cNvGrpSpPr>
          <p:nvPr/>
        </p:nvGrpSpPr>
        <p:grpSpPr bwMode="auto">
          <a:xfrm>
            <a:off x="3124200" y="3124200"/>
            <a:ext cx="3505200" cy="2819400"/>
            <a:chOff x="1968" y="1968"/>
            <a:chExt cx="2208" cy="1776"/>
          </a:xfrm>
        </p:grpSpPr>
        <p:sp>
          <p:nvSpPr>
            <p:cNvPr id="26791" name="Line 167"/>
            <p:cNvSpPr>
              <a:spLocks noChangeShapeType="1"/>
            </p:cNvSpPr>
            <p:nvPr/>
          </p:nvSpPr>
          <p:spPr bwMode="auto">
            <a:xfrm flipV="1">
              <a:off x="1968" y="1968"/>
              <a:ext cx="196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92" name="Line 168"/>
            <p:cNvSpPr>
              <a:spLocks noChangeShapeType="1"/>
            </p:cNvSpPr>
            <p:nvPr/>
          </p:nvSpPr>
          <p:spPr bwMode="auto">
            <a:xfrm>
              <a:off x="1968" y="2640"/>
              <a:ext cx="220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879" name="Group 255"/>
          <p:cNvGrpSpPr>
            <a:grpSpLocks/>
          </p:cNvGrpSpPr>
          <p:nvPr/>
        </p:nvGrpSpPr>
        <p:grpSpPr bwMode="auto">
          <a:xfrm>
            <a:off x="6019800" y="1295400"/>
            <a:ext cx="2514600" cy="4953000"/>
            <a:chOff x="3792" y="816"/>
            <a:chExt cx="1584" cy="3120"/>
          </a:xfrm>
        </p:grpSpPr>
        <p:grpSp>
          <p:nvGrpSpPr>
            <p:cNvPr id="26878" name="Group 254"/>
            <p:cNvGrpSpPr>
              <a:grpSpLocks/>
            </p:cNvGrpSpPr>
            <p:nvPr/>
          </p:nvGrpSpPr>
          <p:grpSpPr bwMode="auto">
            <a:xfrm>
              <a:off x="4080" y="2832"/>
              <a:ext cx="563" cy="1104"/>
              <a:chOff x="4080" y="2832"/>
              <a:chExt cx="563" cy="1104"/>
            </a:xfrm>
          </p:grpSpPr>
          <p:grpSp>
            <p:nvGrpSpPr>
              <p:cNvPr id="26793" name="Group 169"/>
              <p:cNvGrpSpPr>
                <a:grpSpLocks/>
              </p:cNvGrpSpPr>
              <p:nvPr/>
            </p:nvGrpSpPr>
            <p:grpSpPr bwMode="auto">
              <a:xfrm>
                <a:off x="4080" y="2832"/>
                <a:ext cx="563" cy="836"/>
                <a:chOff x="4080" y="2832"/>
                <a:chExt cx="563" cy="836"/>
              </a:xfrm>
            </p:grpSpPr>
            <p:sp>
              <p:nvSpPr>
                <p:cNvPr id="26787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4264" y="2902"/>
                  <a:ext cx="379" cy="6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6000">
                      <a:latin typeface="Symbol" pitchFamily="18" charset="2"/>
                    </a:rPr>
                    <a:t>b</a:t>
                  </a:r>
                </a:p>
              </p:txBody>
            </p:sp>
            <p:sp>
              <p:nvSpPr>
                <p:cNvPr id="26788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4128" y="2832"/>
                  <a:ext cx="236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3000">
                      <a:latin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26789" name="Text Box 165"/>
                <p:cNvSpPr txBox="1">
                  <a:spLocks noChangeArrowheads="1"/>
                </p:cNvSpPr>
                <p:nvPr/>
              </p:nvSpPr>
              <p:spPr bwMode="auto">
                <a:xfrm>
                  <a:off x="4080" y="3322"/>
                  <a:ext cx="316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3000">
                      <a:latin typeface="Times New Roman" pitchFamily="18" charset="0"/>
                    </a:rPr>
                    <a:t>-1</a:t>
                  </a:r>
                </a:p>
              </p:txBody>
            </p:sp>
          </p:grpSp>
          <p:sp>
            <p:nvSpPr>
              <p:cNvPr id="26794" name="Oval 170"/>
              <p:cNvSpPr>
                <a:spLocks noChangeArrowheads="1"/>
              </p:cNvSpPr>
              <p:nvPr/>
            </p:nvSpPr>
            <p:spPr bwMode="auto">
              <a:xfrm>
                <a:off x="4320" y="369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3366FF">
                      <a:gamma/>
                      <a:shade val="66275"/>
                      <a:invGamma/>
                    </a:srgbClr>
                  </a:gs>
                  <a:gs pos="100000">
                    <a:srgbClr val="3366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876" name="Group 252"/>
            <p:cNvGrpSpPr>
              <a:grpSpLocks/>
            </p:cNvGrpSpPr>
            <p:nvPr/>
          </p:nvGrpSpPr>
          <p:grpSpPr bwMode="auto">
            <a:xfrm>
              <a:off x="3792" y="816"/>
              <a:ext cx="1584" cy="1968"/>
              <a:chOff x="3792" y="816"/>
              <a:chExt cx="1584" cy="1968"/>
            </a:xfrm>
          </p:grpSpPr>
          <p:grpSp>
            <p:nvGrpSpPr>
              <p:cNvPr id="26776" name="Group 152"/>
              <p:cNvGrpSpPr>
                <a:grpSpLocks/>
              </p:cNvGrpSpPr>
              <p:nvPr/>
            </p:nvGrpSpPr>
            <p:grpSpPr bwMode="auto">
              <a:xfrm>
                <a:off x="3871" y="816"/>
                <a:ext cx="993" cy="836"/>
                <a:chOff x="2356" y="768"/>
                <a:chExt cx="993" cy="836"/>
              </a:xfrm>
            </p:grpSpPr>
            <p:sp>
              <p:nvSpPr>
                <p:cNvPr id="26777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2753" y="848"/>
                  <a:ext cx="596" cy="6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6000">
                      <a:latin typeface="Times New Roman" pitchFamily="18" charset="0"/>
                    </a:rPr>
                    <a:t>At</a:t>
                  </a:r>
                </a:p>
              </p:txBody>
            </p:sp>
            <p:sp>
              <p:nvSpPr>
                <p:cNvPr id="26778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2356" y="768"/>
                  <a:ext cx="476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3000">
                      <a:latin typeface="Times New Roman" pitchFamily="18" charset="0"/>
                    </a:rPr>
                    <a:t>218</a:t>
                  </a:r>
                </a:p>
              </p:txBody>
            </p:sp>
            <p:sp>
              <p:nvSpPr>
                <p:cNvPr id="26779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96" y="1258"/>
                  <a:ext cx="356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3000">
                      <a:latin typeface="Times New Roman" pitchFamily="18" charset="0"/>
                    </a:rPr>
                    <a:t>85</a:t>
                  </a:r>
                </a:p>
              </p:txBody>
            </p:sp>
          </p:grpSp>
          <p:grpSp>
            <p:nvGrpSpPr>
              <p:cNvPr id="26795" name="Group 171"/>
              <p:cNvGrpSpPr>
                <a:grpSpLocks/>
              </p:cNvGrpSpPr>
              <p:nvPr/>
            </p:nvGrpSpPr>
            <p:grpSpPr bwMode="auto">
              <a:xfrm>
                <a:off x="3792" y="1536"/>
                <a:ext cx="1584" cy="1248"/>
                <a:chOff x="1056" y="1248"/>
                <a:chExt cx="1584" cy="1248"/>
              </a:xfrm>
            </p:grpSpPr>
            <p:grpSp>
              <p:nvGrpSpPr>
                <p:cNvPr id="26796" name="Group 172"/>
                <p:cNvGrpSpPr>
                  <a:grpSpLocks/>
                </p:cNvGrpSpPr>
                <p:nvPr/>
              </p:nvGrpSpPr>
              <p:grpSpPr bwMode="auto">
                <a:xfrm>
                  <a:off x="1344" y="1248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6797" name="Group 173"/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6798" name="Oval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799" name="Oval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00" name="Oval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01" name="Oval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02" name="Oval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03" name="Oval 1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04" name="Oval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05" name="Oval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06" name="Oval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07" name="Oval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08" name="Oval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09" name="Oval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10" name="Oval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11" name="Oval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6812" name="Oval 188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813" name="Oval 189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814" name="Oval 190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815" name="Oval 191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816" name="Group 192"/>
                <p:cNvGrpSpPr>
                  <a:grpSpLocks/>
                </p:cNvGrpSpPr>
                <p:nvPr/>
              </p:nvGrpSpPr>
              <p:grpSpPr bwMode="auto">
                <a:xfrm>
                  <a:off x="1056" y="1536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6817" name="Group 193"/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6818" name="Oval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19" name="Oval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20" name="Oval 1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21" name="Oval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22" name="Oval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23" name="Oval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24" name="Oval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25" name="Oval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26" name="Oval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27" name="Oval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28" name="Oval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29" name="Oval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30" name="Oval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31" name="Oval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6832" name="Oval 208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833" name="Oval 209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834" name="Oval 210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835" name="Oval 211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836" name="Group 212"/>
                <p:cNvGrpSpPr>
                  <a:grpSpLocks/>
                </p:cNvGrpSpPr>
                <p:nvPr/>
              </p:nvGrpSpPr>
              <p:grpSpPr bwMode="auto">
                <a:xfrm>
                  <a:off x="1680" y="1488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6837" name="Group 213"/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6838" name="Oval 2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39" name="Oval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40" name="Oval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41" name="Oval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42" name="Oval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43" name="Oval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44" name="Oval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45" name="Oval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46" name="Oval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47" name="Oval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48" name="Oval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49" name="Oval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50" name="Oval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51" name="Oval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6852" name="Oval 228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853" name="Oval 229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854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855" name="Oval 231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856" name="Group 232"/>
                <p:cNvGrpSpPr>
                  <a:grpSpLocks/>
                </p:cNvGrpSpPr>
                <p:nvPr/>
              </p:nvGrpSpPr>
              <p:grpSpPr bwMode="auto">
                <a:xfrm>
                  <a:off x="1344" y="1776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6857" name="Group 233"/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6858" name="Oval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59" name="Oval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60" name="Oval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61" name="Oval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62" name="Oval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63" name="Oval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64" name="Oval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65" name="Oval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66" name="Oval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67" name="Oval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68" name="Oval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69" name="Oval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70" name="Oval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71" name="Oval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6872" name="Oval 248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873" name="Oval 249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874" name="Oval 250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875" name="Oval 251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2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522538" y="381000"/>
            <a:ext cx="3802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Gamma Decay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GB" sz="2800">
                <a:latin typeface="Times New Roman" pitchFamily="18" charset="0"/>
              </a:rPr>
              <a:t>Gamma rays are not charged particles like </a:t>
            </a:r>
            <a:r>
              <a:rPr lang="en-GB" sz="2800">
                <a:latin typeface="Symbol" pitchFamily="18" charset="2"/>
              </a:rPr>
              <a:t>a</a:t>
            </a:r>
            <a:r>
              <a:rPr lang="en-GB" sz="2800">
                <a:latin typeface="Times New Roman" pitchFamily="18" charset="0"/>
              </a:rPr>
              <a:t> and </a:t>
            </a:r>
            <a:r>
              <a:rPr lang="en-GB" sz="2800">
                <a:latin typeface="Symbol" pitchFamily="18" charset="2"/>
              </a:rPr>
              <a:t>b</a:t>
            </a:r>
            <a:r>
              <a:rPr lang="en-GB" sz="2800">
                <a:latin typeface="Times New Roman" pitchFamily="18" charset="0"/>
              </a:rPr>
              <a:t> particles.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28600" y="2590800"/>
            <a:ext cx="861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GB" sz="2800">
                <a:latin typeface="Times New Roman" pitchFamily="18" charset="0"/>
              </a:rPr>
              <a:t>Gamma rays are electromagnetic radiation with high frequency.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52400" y="3810000"/>
            <a:ext cx="8458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GB" sz="2800">
                <a:latin typeface="Times New Roman" pitchFamily="18" charset="0"/>
              </a:rPr>
              <a:t>When atoms decay by emitting </a:t>
            </a:r>
            <a:r>
              <a:rPr lang="en-GB" sz="2800">
                <a:latin typeface="Symbol" pitchFamily="18" charset="2"/>
              </a:rPr>
              <a:t>a</a:t>
            </a:r>
            <a:r>
              <a:rPr lang="en-GB" sz="2800">
                <a:latin typeface="Times New Roman" pitchFamily="18" charset="0"/>
              </a:rPr>
              <a:t> or </a:t>
            </a:r>
            <a:r>
              <a:rPr lang="en-GB" sz="2800">
                <a:latin typeface="Symbol" pitchFamily="18" charset="2"/>
              </a:rPr>
              <a:t>b</a:t>
            </a:r>
            <a:r>
              <a:rPr lang="en-GB" sz="2800">
                <a:latin typeface="Times New Roman" pitchFamily="18" charset="0"/>
              </a:rPr>
              <a:t> particles to form a new atom, the nuclei of the new atom formed may still have too much energy to be completely stable.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28600" y="5476875"/>
            <a:ext cx="861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>
                <a:latin typeface="Times New Roman" pitchFamily="18" charset="0"/>
              </a:rPr>
              <a:t>This excess energy is emitted as gamma rays (gamma ray photons have energies of ~ 1 x 10</a:t>
            </a:r>
            <a:r>
              <a:rPr lang="en-GB" sz="2800" baseline="30000">
                <a:latin typeface="Times New Roman" pitchFamily="18" charset="0"/>
              </a:rPr>
              <a:t>-12</a:t>
            </a:r>
            <a:r>
              <a:rPr lang="en-GB" sz="2800">
                <a:latin typeface="Times New Roman" pitchFamily="18" charset="0"/>
              </a:rPr>
              <a:t> J).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autoUpdateAnimBg="0"/>
      <p:bldP spid="32772" grpId="0" autoUpdateAnimBg="0"/>
      <p:bldP spid="32773" grpId="0" autoUpdateAnimBg="0"/>
      <p:bldP spid="3277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81001" y="303997"/>
            <a:ext cx="9897253" cy="12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6" tIns="45718" rIns="91436" bIns="45718">
            <a:spAutoFit/>
          </a:bodyPr>
          <a:lstStyle/>
          <a:p>
            <a:pPr defTabSz="913972"/>
            <a:r>
              <a:rPr lang="en-US" sz="2400" dirty="0"/>
              <a:t>The grid below represents a quantity of C</a:t>
            </a:r>
            <a:r>
              <a:rPr lang="en-US" sz="2400" baseline="30000" dirty="0"/>
              <a:t>14</a:t>
            </a:r>
            <a:r>
              <a:rPr lang="en-US" sz="2400" dirty="0"/>
              <a:t>. Each time you click,</a:t>
            </a:r>
          </a:p>
          <a:p>
            <a:pPr defTabSz="913972"/>
            <a:r>
              <a:rPr lang="en-US" sz="2400" dirty="0"/>
              <a:t>one half-life goes by. Try it! </a:t>
            </a:r>
          </a:p>
          <a:p>
            <a:pPr defTabSz="913972"/>
            <a:r>
              <a:rPr lang="en-US" sz="2400" dirty="0">
                <a:solidFill>
                  <a:schemeClr val="accent2"/>
                </a:solidFill>
              </a:rPr>
              <a:t>C</a:t>
            </a:r>
            <a:r>
              <a:rPr lang="en-US" sz="2400" baseline="30000" dirty="0">
                <a:solidFill>
                  <a:schemeClr val="accent2"/>
                </a:solidFill>
              </a:rPr>
              <a:t>14</a:t>
            </a:r>
            <a:r>
              <a:rPr lang="en-US" sz="2400" dirty="0">
                <a:solidFill>
                  <a:schemeClr val="accent2"/>
                </a:solidFill>
              </a:rPr>
              <a:t> – blue</a:t>
            </a:r>
            <a:r>
              <a:rPr lang="en-US" sz="2400" dirty="0"/>
              <a:t>       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14</a:t>
            </a:r>
            <a:r>
              <a:rPr lang="en-US" sz="2400" dirty="0">
                <a:solidFill>
                  <a:srgbClr val="FF0000"/>
                </a:solidFill>
              </a:rPr>
              <a:t> - red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562600" y="5180703"/>
            <a:ext cx="3704852" cy="877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6" tIns="45718" rIns="91436" bIns="45718">
            <a:spAutoFit/>
          </a:bodyPr>
          <a:lstStyle/>
          <a:p>
            <a:pPr defTabSz="913972"/>
            <a:r>
              <a:rPr lang="en-US" sz="1700" i="1" dirty="0"/>
              <a:t>As we begin notice that no time</a:t>
            </a:r>
          </a:p>
          <a:p>
            <a:pPr defTabSz="913972"/>
            <a:r>
              <a:rPr lang="en-US" sz="1700" i="1" dirty="0"/>
              <a:t>has gone by and that 100% of the</a:t>
            </a:r>
          </a:p>
          <a:p>
            <a:pPr defTabSz="913972"/>
            <a:r>
              <a:rPr lang="en-US" sz="1700" i="1" dirty="0"/>
              <a:t>material is C</a:t>
            </a:r>
            <a:r>
              <a:rPr lang="en-US" sz="1700" i="1" baseline="30000" dirty="0"/>
              <a:t>14</a:t>
            </a:r>
            <a:endParaRPr lang="en-US" sz="1700" i="1" dirty="0"/>
          </a:p>
        </p:txBody>
      </p:sp>
      <p:graphicFrame>
        <p:nvGraphicFramePr>
          <p:cNvPr id="21508" name="Group 4"/>
          <p:cNvGraphicFramePr>
            <a:graphicFrameLocks noGrp="1"/>
          </p:cNvGraphicFramePr>
          <p:nvPr/>
        </p:nvGraphicFramePr>
        <p:xfrm>
          <a:off x="5181600" y="914117"/>
          <a:ext cx="3657600" cy="4064632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</a:tblGrid>
              <a:tr h="812076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Half</a:t>
                      </a:r>
                    </a:p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lives</a:t>
                      </a:r>
                    </a:p>
                  </a:txBody>
                  <a:tcPr marL="373" marR="373" marT="186" marB="1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C</a:t>
                      </a:r>
                      <a:r>
                        <a:rPr kumimoji="0" lang="en-US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%N</a:t>
                      </a:r>
                      <a:r>
                        <a:rPr kumimoji="0" lang="en-US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Ratio of </a:t>
                      </a:r>
                    </a:p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13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N</a:t>
                      </a:r>
                      <a:r>
                        <a:rPr kumimoji="0" lang="en-US" sz="13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202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373" marR="373" marT="186" marB="1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0%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ratio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076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076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202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82" name="Group 78"/>
          <p:cNvGraphicFramePr>
            <a:graphicFrameLocks noGrp="1"/>
          </p:cNvGraphicFramePr>
          <p:nvPr/>
        </p:nvGraphicFramePr>
        <p:xfrm>
          <a:off x="406400" y="1734695"/>
          <a:ext cx="4368800" cy="4183676"/>
        </p:xfrm>
        <a:graphic>
          <a:graphicData uri="http://schemas.openxmlformats.org/drawingml/2006/table">
            <a:tbl>
              <a:tblPr/>
              <a:tblGrid>
                <a:gridCol w="2184400"/>
                <a:gridCol w="2184400"/>
              </a:tblGrid>
              <a:tr h="1045919"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045919"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045919"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045919"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21584" name="Text Box 80"/>
          <p:cNvSpPr txBox="1">
            <a:spLocks noChangeArrowheads="1"/>
          </p:cNvSpPr>
          <p:nvPr/>
        </p:nvSpPr>
        <p:spPr bwMode="auto">
          <a:xfrm>
            <a:off x="203201" y="6082064"/>
            <a:ext cx="9035943" cy="73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146" tIns="61073" rIns="122146" bIns="61073">
            <a:spAutoFit/>
          </a:bodyPr>
          <a:lstStyle/>
          <a:p>
            <a:r>
              <a:rPr lang="en-US"/>
              <a:t>Age = 0 half lives (5700 x 0 = 0 yrs)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81001" y="303997"/>
            <a:ext cx="9897253" cy="12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6" tIns="45718" rIns="91436" bIns="45718">
            <a:spAutoFit/>
          </a:bodyPr>
          <a:lstStyle/>
          <a:p>
            <a:pPr defTabSz="913972"/>
            <a:r>
              <a:rPr lang="en-US" sz="2400" dirty="0"/>
              <a:t>The grid below represents a quantity of C</a:t>
            </a:r>
            <a:r>
              <a:rPr lang="en-US" sz="2400" baseline="30000" dirty="0"/>
              <a:t>14</a:t>
            </a:r>
            <a:r>
              <a:rPr lang="en-US" sz="2400" dirty="0"/>
              <a:t>. Each time you click,</a:t>
            </a:r>
          </a:p>
          <a:p>
            <a:pPr defTabSz="913972"/>
            <a:r>
              <a:rPr lang="en-US" sz="2400" dirty="0"/>
              <a:t>one half-life goes by. Try it! </a:t>
            </a:r>
          </a:p>
          <a:p>
            <a:pPr defTabSz="913972"/>
            <a:r>
              <a:rPr lang="en-US" sz="2400" dirty="0">
                <a:solidFill>
                  <a:schemeClr val="accent2"/>
                </a:solidFill>
              </a:rPr>
              <a:t>C</a:t>
            </a:r>
            <a:r>
              <a:rPr lang="en-US" sz="2400" baseline="30000" dirty="0">
                <a:solidFill>
                  <a:schemeClr val="accent2"/>
                </a:solidFill>
              </a:rPr>
              <a:t>14</a:t>
            </a:r>
            <a:r>
              <a:rPr lang="en-US" sz="2400" dirty="0">
                <a:solidFill>
                  <a:schemeClr val="accent2"/>
                </a:solidFill>
              </a:rPr>
              <a:t> – blue</a:t>
            </a:r>
            <a:r>
              <a:rPr lang="en-US" sz="2400" dirty="0"/>
              <a:t>       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14</a:t>
            </a:r>
            <a:r>
              <a:rPr lang="en-US" sz="2400" dirty="0">
                <a:solidFill>
                  <a:srgbClr val="FF0000"/>
                </a:solidFill>
              </a:rPr>
              <a:t> - red</a:t>
            </a:r>
          </a:p>
        </p:txBody>
      </p:sp>
      <p:graphicFrame>
        <p:nvGraphicFramePr>
          <p:cNvPr id="22531" name="Group 3"/>
          <p:cNvGraphicFramePr>
            <a:graphicFrameLocks noGrp="1"/>
          </p:cNvGraphicFramePr>
          <p:nvPr/>
        </p:nvGraphicFramePr>
        <p:xfrm>
          <a:off x="5181600" y="914117"/>
          <a:ext cx="3657600" cy="4064632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</a:tblGrid>
              <a:tr h="812076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Half</a:t>
                      </a:r>
                    </a:p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lives</a:t>
                      </a:r>
                    </a:p>
                  </a:txBody>
                  <a:tcPr marL="373" marR="373" marT="186" marB="1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C</a:t>
                      </a:r>
                      <a:r>
                        <a:rPr kumimoji="0" lang="en-US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%N</a:t>
                      </a:r>
                      <a:r>
                        <a:rPr kumimoji="0" lang="en-US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Ratio of </a:t>
                      </a:r>
                    </a:p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13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N</a:t>
                      </a:r>
                      <a:r>
                        <a:rPr kumimoji="0" lang="en-US" sz="13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202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373" marR="373" marT="186" marB="1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0%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ratio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076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373" marR="373" marT="186" marB="1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1:1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076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202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5319184" y="5068032"/>
            <a:ext cx="4221019" cy="113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6" tIns="45718" rIns="91436" bIns="45718">
            <a:spAutoFit/>
          </a:bodyPr>
          <a:lstStyle/>
          <a:p>
            <a:pPr defTabSz="913972"/>
            <a:r>
              <a:rPr lang="en-US" sz="1700" i="1" dirty="0"/>
              <a:t>After 1 half-life (5700 years), 50% of</a:t>
            </a:r>
          </a:p>
          <a:p>
            <a:pPr defTabSz="913972"/>
            <a:r>
              <a:rPr lang="en-US" sz="1700" i="1" dirty="0"/>
              <a:t>the C</a:t>
            </a:r>
            <a:r>
              <a:rPr lang="en-US" sz="1700" i="1" baseline="30000" dirty="0"/>
              <a:t>14</a:t>
            </a:r>
            <a:r>
              <a:rPr lang="en-US" sz="1700" i="1" dirty="0"/>
              <a:t> has decayed into N</a:t>
            </a:r>
            <a:r>
              <a:rPr lang="en-US" sz="1700" i="1" baseline="30000" dirty="0"/>
              <a:t>14</a:t>
            </a:r>
            <a:r>
              <a:rPr lang="en-US" sz="1700" i="1" dirty="0"/>
              <a:t>. The ratio</a:t>
            </a:r>
          </a:p>
          <a:p>
            <a:pPr defTabSz="913972"/>
            <a:r>
              <a:rPr lang="en-US" sz="1700" i="1" dirty="0"/>
              <a:t>of C</a:t>
            </a:r>
            <a:r>
              <a:rPr lang="en-US" sz="1700" i="1" baseline="30000" dirty="0"/>
              <a:t>14</a:t>
            </a:r>
            <a:r>
              <a:rPr lang="en-US" sz="1700" i="1" dirty="0"/>
              <a:t> to N</a:t>
            </a:r>
            <a:r>
              <a:rPr lang="en-US" sz="1700" i="1" baseline="30000" dirty="0"/>
              <a:t>14</a:t>
            </a:r>
            <a:r>
              <a:rPr lang="en-US" sz="1700" i="1" dirty="0"/>
              <a:t> is 1:1. There are equal</a:t>
            </a:r>
          </a:p>
          <a:p>
            <a:pPr defTabSz="913972"/>
            <a:r>
              <a:rPr lang="en-US" sz="1700" i="1" dirty="0"/>
              <a:t>amounts of the 2 elements.</a:t>
            </a:r>
          </a:p>
        </p:txBody>
      </p:sp>
      <p:graphicFrame>
        <p:nvGraphicFramePr>
          <p:cNvPr id="22606" name="Group 78"/>
          <p:cNvGraphicFramePr>
            <a:graphicFrameLocks noGrp="1"/>
          </p:cNvGraphicFramePr>
          <p:nvPr/>
        </p:nvGraphicFramePr>
        <p:xfrm>
          <a:off x="406400" y="1734695"/>
          <a:ext cx="4368800" cy="4183676"/>
        </p:xfrm>
        <a:graphic>
          <a:graphicData uri="http://schemas.openxmlformats.org/drawingml/2006/table">
            <a:tbl>
              <a:tblPr/>
              <a:tblGrid>
                <a:gridCol w="2184400"/>
                <a:gridCol w="2184400"/>
              </a:tblGrid>
              <a:tr h="1045919"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45919"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45919"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45919"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2607" name="Text Box 79"/>
          <p:cNvSpPr txBox="1">
            <a:spLocks noChangeArrowheads="1"/>
          </p:cNvSpPr>
          <p:nvPr/>
        </p:nvSpPr>
        <p:spPr bwMode="auto">
          <a:xfrm>
            <a:off x="283634" y="6062931"/>
            <a:ext cx="9988127" cy="73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146" tIns="61073" rIns="122146" bIns="61073">
            <a:spAutoFit/>
          </a:bodyPr>
          <a:lstStyle/>
          <a:p>
            <a:r>
              <a:rPr lang="en-US"/>
              <a:t>Age = 1 half lives (5700 x 1 = 5700 yrs)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1001" y="303997"/>
            <a:ext cx="9897253" cy="12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6" tIns="45718" rIns="91436" bIns="45718">
            <a:spAutoFit/>
          </a:bodyPr>
          <a:lstStyle/>
          <a:p>
            <a:pPr defTabSz="913972"/>
            <a:r>
              <a:rPr lang="en-US" sz="2400" dirty="0"/>
              <a:t>The grid below represents a quantity of C</a:t>
            </a:r>
            <a:r>
              <a:rPr lang="en-US" sz="2400" baseline="30000" dirty="0"/>
              <a:t>14</a:t>
            </a:r>
            <a:r>
              <a:rPr lang="en-US" sz="2400" dirty="0"/>
              <a:t>. Each time you click,</a:t>
            </a:r>
          </a:p>
          <a:p>
            <a:pPr defTabSz="913972"/>
            <a:r>
              <a:rPr lang="en-US" sz="2400" dirty="0"/>
              <a:t>one half-life goes by. Try it! </a:t>
            </a:r>
          </a:p>
          <a:p>
            <a:pPr defTabSz="913972"/>
            <a:r>
              <a:rPr lang="en-US" sz="2400" dirty="0">
                <a:solidFill>
                  <a:schemeClr val="accent2"/>
                </a:solidFill>
              </a:rPr>
              <a:t>C</a:t>
            </a:r>
            <a:r>
              <a:rPr lang="en-US" sz="2400" baseline="30000" dirty="0">
                <a:solidFill>
                  <a:schemeClr val="accent2"/>
                </a:solidFill>
              </a:rPr>
              <a:t>14</a:t>
            </a:r>
            <a:r>
              <a:rPr lang="en-US" sz="2400" dirty="0">
                <a:solidFill>
                  <a:schemeClr val="accent2"/>
                </a:solidFill>
              </a:rPr>
              <a:t> – blue</a:t>
            </a:r>
            <a:r>
              <a:rPr lang="en-US" sz="2400" dirty="0"/>
              <a:t>       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14</a:t>
            </a:r>
            <a:r>
              <a:rPr lang="en-US" sz="2400" dirty="0">
                <a:solidFill>
                  <a:srgbClr val="FF0000"/>
                </a:solidFill>
              </a:rPr>
              <a:t> - red</a:t>
            </a:r>
          </a:p>
        </p:txBody>
      </p:sp>
      <p:graphicFrame>
        <p:nvGraphicFramePr>
          <p:cNvPr id="23555" name="Group 3"/>
          <p:cNvGraphicFramePr>
            <a:graphicFrameLocks noGrp="1"/>
          </p:cNvGraphicFramePr>
          <p:nvPr/>
        </p:nvGraphicFramePr>
        <p:xfrm>
          <a:off x="5181600" y="914117"/>
          <a:ext cx="3657600" cy="4064632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</a:tblGrid>
              <a:tr h="812076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Half</a:t>
                      </a:r>
                    </a:p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lives</a:t>
                      </a:r>
                    </a:p>
                  </a:txBody>
                  <a:tcPr marL="373" marR="373" marT="186" marB="1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C</a:t>
                      </a:r>
                      <a:r>
                        <a:rPr kumimoji="0" lang="en-US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%N</a:t>
                      </a:r>
                      <a:r>
                        <a:rPr kumimoji="0" lang="en-US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Ratio of </a:t>
                      </a:r>
                    </a:p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13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N</a:t>
                      </a:r>
                      <a:r>
                        <a:rPr kumimoji="0" lang="en-US" sz="13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202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373" marR="373" marT="186" marB="1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0%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ratio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076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373" marR="373" marT="186" marB="1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1:1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076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373" marR="373" marT="186" marB="1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25%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75%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1:3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202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5166784" y="5068032"/>
            <a:ext cx="4525590" cy="140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6" tIns="45718" rIns="91436" bIns="45718">
            <a:spAutoFit/>
          </a:bodyPr>
          <a:lstStyle/>
          <a:p>
            <a:pPr defTabSz="913972"/>
            <a:r>
              <a:rPr lang="en-US" sz="1700" i="1" dirty="0"/>
              <a:t>Now 2 half-lives have gone by for a total</a:t>
            </a:r>
          </a:p>
          <a:p>
            <a:pPr defTabSz="913972"/>
            <a:r>
              <a:rPr lang="en-US" sz="1700" i="1" dirty="0"/>
              <a:t>of  11,400 years. Half of the C</a:t>
            </a:r>
            <a:r>
              <a:rPr lang="en-US" sz="1700" i="1" baseline="30000" dirty="0"/>
              <a:t>14</a:t>
            </a:r>
            <a:r>
              <a:rPr lang="en-US" sz="1700" i="1" dirty="0"/>
              <a:t> that </a:t>
            </a:r>
            <a:r>
              <a:rPr lang="en-US" sz="1700" b="1" i="1" u="sng" dirty="0"/>
              <a:t>was</a:t>
            </a:r>
            <a:endParaRPr lang="en-US" sz="1700" i="1" dirty="0"/>
          </a:p>
          <a:p>
            <a:pPr defTabSz="913972"/>
            <a:r>
              <a:rPr lang="en-US" sz="1700" i="1" dirty="0"/>
              <a:t>present at the end of half-life #1 has now</a:t>
            </a:r>
          </a:p>
          <a:p>
            <a:pPr defTabSz="913972"/>
            <a:r>
              <a:rPr lang="en-US" sz="1700" i="1" dirty="0"/>
              <a:t>decayed to N</a:t>
            </a:r>
            <a:r>
              <a:rPr lang="en-US" sz="1700" i="1" baseline="30000" dirty="0"/>
              <a:t>14</a:t>
            </a:r>
            <a:r>
              <a:rPr lang="en-US" sz="1700" i="1" dirty="0"/>
              <a:t>. Notice the C:N ratio. It</a:t>
            </a:r>
          </a:p>
          <a:p>
            <a:pPr defTabSz="913972"/>
            <a:r>
              <a:rPr lang="en-US" sz="1700" i="1" dirty="0"/>
              <a:t>will be useful later.</a:t>
            </a:r>
          </a:p>
        </p:txBody>
      </p:sp>
      <p:graphicFrame>
        <p:nvGraphicFramePr>
          <p:cNvPr id="23630" name="Group 78"/>
          <p:cNvGraphicFramePr>
            <a:graphicFrameLocks noGrp="1"/>
          </p:cNvGraphicFramePr>
          <p:nvPr/>
        </p:nvGraphicFramePr>
        <p:xfrm>
          <a:off x="406400" y="1734695"/>
          <a:ext cx="4368800" cy="4183676"/>
        </p:xfrm>
        <a:graphic>
          <a:graphicData uri="http://schemas.openxmlformats.org/drawingml/2006/table">
            <a:tbl>
              <a:tblPr/>
              <a:tblGrid>
                <a:gridCol w="2184400"/>
                <a:gridCol w="2184400"/>
              </a:tblGrid>
              <a:tr h="1045919"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45919"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45919"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45919"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3631" name="Text Box 79"/>
          <p:cNvSpPr txBox="1">
            <a:spLocks noChangeArrowheads="1"/>
          </p:cNvSpPr>
          <p:nvPr/>
        </p:nvSpPr>
        <p:spPr bwMode="auto">
          <a:xfrm>
            <a:off x="203201" y="6082064"/>
            <a:ext cx="10469028" cy="73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146" tIns="61073" rIns="122146" bIns="61073">
            <a:spAutoFit/>
          </a:bodyPr>
          <a:lstStyle/>
          <a:p>
            <a:r>
              <a:rPr lang="en-US"/>
              <a:t>Age = 2 half lives (5700 x 2 = 11,400 yrs)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81001" y="303997"/>
            <a:ext cx="6667202" cy="95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6" tIns="45718" rIns="91436" bIns="45718">
            <a:spAutoFit/>
          </a:bodyPr>
          <a:lstStyle/>
          <a:p>
            <a:pPr defTabSz="913972"/>
            <a:r>
              <a:rPr lang="en-US" sz="1600" dirty="0"/>
              <a:t>The grid below represents a quantity of C</a:t>
            </a:r>
            <a:r>
              <a:rPr lang="en-US" sz="1600" baseline="30000" dirty="0"/>
              <a:t>14</a:t>
            </a:r>
            <a:r>
              <a:rPr lang="en-US" sz="1600" dirty="0"/>
              <a:t>. Each time you click,</a:t>
            </a:r>
          </a:p>
          <a:p>
            <a:pPr defTabSz="913972"/>
            <a:r>
              <a:rPr lang="en-US" sz="1600" dirty="0"/>
              <a:t>one half-life goes by. Try it! </a:t>
            </a:r>
          </a:p>
          <a:p>
            <a:pPr defTabSz="913972"/>
            <a:r>
              <a:rPr lang="en-US" sz="2400" dirty="0">
                <a:solidFill>
                  <a:schemeClr val="accent2"/>
                </a:solidFill>
              </a:rPr>
              <a:t>C</a:t>
            </a:r>
            <a:r>
              <a:rPr lang="en-US" sz="2400" baseline="30000" dirty="0">
                <a:solidFill>
                  <a:schemeClr val="accent2"/>
                </a:solidFill>
              </a:rPr>
              <a:t>14</a:t>
            </a:r>
            <a:r>
              <a:rPr lang="en-US" sz="2400" dirty="0">
                <a:solidFill>
                  <a:schemeClr val="accent2"/>
                </a:solidFill>
              </a:rPr>
              <a:t> – blue</a:t>
            </a:r>
            <a:r>
              <a:rPr lang="en-US" sz="2400" dirty="0"/>
              <a:t>       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14</a:t>
            </a:r>
            <a:r>
              <a:rPr lang="en-US" sz="2400" dirty="0">
                <a:solidFill>
                  <a:srgbClr val="FF0000"/>
                </a:solidFill>
              </a:rPr>
              <a:t> - red</a:t>
            </a:r>
          </a:p>
        </p:txBody>
      </p:sp>
      <p:graphicFrame>
        <p:nvGraphicFramePr>
          <p:cNvPr id="24579" name="Group 3"/>
          <p:cNvGraphicFramePr>
            <a:graphicFrameLocks noGrp="1"/>
          </p:cNvGraphicFramePr>
          <p:nvPr/>
        </p:nvGraphicFramePr>
        <p:xfrm>
          <a:off x="5181600" y="685800"/>
          <a:ext cx="3657600" cy="4064632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</a:tblGrid>
              <a:tr h="812076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Half</a:t>
                      </a:r>
                    </a:p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lives</a:t>
                      </a:r>
                    </a:p>
                  </a:txBody>
                  <a:tcPr marL="373" marR="373" marT="186" marB="1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C</a:t>
                      </a:r>
                      <a:r>
                        <a:rPr kumimoji="0" lang="en-US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%N</a:t>
                      </a:r>
                      <a:r>
                        <a:rPr kumimoji="0" lang="en-US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Ratio of </a:t>
                      </a:r>
                    </a:p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13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N</a:t>
                      </a:r>
                      <a:r>
                        <a:rPr kumimoji="0" lang="en-US" sz="13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202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373" marR="373" marT="186" marB="1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0%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ratio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076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373" marR="373" marT="186" marB="1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1:1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076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373" marR="373" marT="186" marB="1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25%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75%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1:3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202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373" marR="373" marT="186" marB="1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12.5%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87.5%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1:7</a:t>
                      </a:r>
                    </a:p>
                  </a:txBody>
                  <a:tcPr marL="373" marR="373" marT="186" marB="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4855655" y="4876800"/>
            <a:ext cx="4288345" cy="140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6" tIns="45718" rIns="91436" bIns="45718">
            <a:spAutoFit/>
          </a:bodyPr>
          <a:lstStyle/>
          <a:p>
            <a:pPr defTabSz="913972"/>
            <a:r>
              <a:rPr lang="en-US" sz="1700" i="1" dirty="0"/>
              <a:t>After 3 half-lives (17,100 years) only</a:t>
            </a:r>
          </a:p>
          <a:p>
            <a:pPr defTabSz="913972"/>
            <a:r>
              <a:rPr lang="en-US" sz="1700" i="1" dirty="0"/>
              <a:t>12.5% of the original C</a:t>
            </a:r>
            <a:r>
              <a:rPr lang="en-US" sz="1700" i="1" baseline="30000" dirty="0"/>
              <a:t>14</a:t>
            </a:r>
            <a:r>
              <a:rPr lang="en-US" sz="1700" i="1" dirty="0"/>
              <a:t> remains. For</a:t>
            </a:r>
          </a:p>
          <a:p>
            <a:pPr defTabSz="913972"/>
            <a:r>
              <a:rPr lang="en-US" sz="1700" i="1" dirty="0"/>
              <a:t>each half-life period half of the material</a:t>
            </a:r>
          </a:p>
          <a:p>
            <a:pPr defTabSz="913972"/>
            <a:r>
              <a:rPr lang="en-US" sz="1700" i="1" dirty="0"/>
              <a:t>present decays. And again, notice the </a:t>
            </a:r>
          </a:p>
          <a:p>
            <a:pPr defTabSz="913972"/>
            <a:r>
              <a:rPr lang="en-US" sz="1700" i="1" dirty="0"/>
              <a:t>ratio, 1:7</a:t>
            </a:r>
          </a:p>
        </p:txBody>
      </p:sp>
      <p:graphicFrame>
        <p:nvGraphicFramePr>
          <p:cNvPr id="24654" name="Group 78"/>
          <p:cNvGraphicFramePr>
            <a:graphicFrameLocks noGrp="1"/>
          </p:cNvGraphicFramePr>
          <p:nvPr/>
        </p:nvGraphicFramePr>
        <p:xfrm>
          <a:off x="304800" y="1447800"/>
          <a:ext cx="4368800" cy="4183676"/>
        </p:xfrm>
        <a:graphic>
          <a:graphicData uri="http://schemas.openxmlformats.org/drawingml/2006/table">
            <a:tbl>
              <a:tblPr/>
              <a:tblGrid>
                <a:gridCol w="2184400"/>
                <a:gridCol w="2184400"/>
              </a:tblGrid>
              <a:tr h="1045919"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45919"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45919"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45919"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17" marR="121917" marT="61223" marB="612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4655" name="Text Box 79"/>
          <p:cNvSpPr txBox="1">
            <a:spLocks noChangeArrowheads="1"/>
          </p:cNvSpPr>
          <p:nvPr/>
        </p:nvSpPr>
        <p:spPr bwMode="auto">
          <a:xfrm>
            <a:off x="182034" y="6062931"/>
            <a:ext cx="7934680" cy="58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146" tIns="61073" rIns="122146" bIns="61073">
            <a:spAutoFit/>
          </a:bodyPr>
          <a:lstStyle/>
          <a:p>
            <a:r>
              <a:rPr lang="en-US" sz="3000" dirty="0"/>
              <a:t>Age = 3 half lives (5700 x 3 = 17,100 yrs)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20" y="1828800"/>
            <a:ext cx="9146241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Carbon 14 dating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7A5366-57D5-4E25-8ED0-4FFBDCBAA2B6}" type="slidenum">
              <a:rPr lang="en-US"/>
              <a:pPr/>
              <a:t>19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Half-Life Calculation #1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772400" cy="45720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You have 400 mg of a radioisotope with a half-life of 5 minutes.  How much will be left after 30 minutes?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3" name="Group 75"/>
          <p:cNvGrpSpPr>
            <a:grpSpLocks/>
          </p:cNvGrpSpPr>
          <p:nvPr/>
        </p:nvGrpSpPr>
        <p:grpSpPr bwMode="auto">
          <a:xfrm>
            <a:off x="1981200" y="3200400"/>
            <a:ext cx="914400" cy="838200"/>
            <a:chOff x="1248" y="1680"/>
            <a:chExt cx="576" cy="528"/>
          </a:xfrm>
        </p:grpSpPr>
        <p:grpSp>
          <p:nvGrpSpPr>
            <p:cNvPr id="2061" name="Group 13"/>
            <p:cNvGrpSpPr>
              <a:grpSpLocks/>
            </p:cNvGrpSpPr>
            <p:nvPr/>
          </p:nvGrpSpPr>
          <p:grpSpPr bwMode="auto">
            <a:xfrm>
              <a:off x="1248" y="1824"/>
              <a:ext cx="288" cy="288"/>
              <a:chOff x="1824" y="1008"/>
              <a:chExt cx="576" cy="576"/>
            </a:xfrm>
          </p:grpSpPr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824" y="1008"/>
                <a:ext cx="576" cy="576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63" name="Group 15"/>
              <p:cNvGrpSpPr>
                <a:grpSpLocks/>
              </p:cNvGrpSpPr>
              <p:nvPr/>
            </p:nvGrpSpPr>
            <p:grpSpPr bwMode="auto">
              <a:xfrm>
                <a:off x="1968" y="1152"/>
                <a:ext cx="288" cy="288"/>
                <a:chOff x="1200" y="2304"/>
                <a:chExt cx="288" cy="288"/>
              </a:xfrm>
            </p:grpSpPr>
            <p:sp>
              <p:nvSpPr>
                <p:cNvPr id="2064" name="Line 16"/>
                <p:cNvSpPr>
                  <a:spLocks noChangeShapeType="1"/>
                </p:cNvSpPr>
                <p:nvPr/>
              </p:nvSpPr>
              <p:spPr bwMode="auto">
                <a:xfrm>
                  <a:off x="1344" y="230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5" name="Line 17"/>
                <p:cNvSpPr>
                  <a:spLocks noChangeShapeType="1"/>
                </p:cNvSpPr>
                <p:nvPr/>
              </p:nvSpPr>
              <p:spPr bwMode="auto">
                <a:xfrm>
                  <a:off x="1200" y="244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1392" y="1680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7" name="Oval 39"/>
            <p:cNvSpPr>
              <a:spLocks noChangeArrowheads="1"/>
            </p:cNvSpPr>
            <p:nvPr/>
          </p:nvSpPr>
          <p:spPr bwMode="auto">
            <a:xfrm>
              <a:off x="1392" y="1920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89" name="Group 41"/>
            <p:cNvGrpSpPr>
              <a:grpSpLocks/>
            </p:cNvGrpSpPr>
            <p:nvPr/>
          </p:nvGrpSpPr>
          <p:grpSpPr bwMode="auto">
            <a:xfrm>
              <a:off x="1536" y="1824"/>
              <a:ext cx="288" cy="288"/>
              <a:chOff x="1824" y="1008"/>
              <a:chExt cx="576" cy="576"/>
            </a:xfrm>
          </p:grpSpPr>
          <p:sp>
            <p:nvSpPr>
              <p:cNvPr id="2090" name="Oval 42"/>
              <p:cNvSpPr>
                <a:spLocks noChangeArrowheads="1"/>
              </p:cNvSpPr>
              <p:nvPr/>
            </p:nvSpPr>
            <p:spPr bwMode="auto">
              <a:xfrm>
                <a:off x="1824" y="1008"/>
                <a:ext cx="576" cy="576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91" name="Group 43"/>
              <p:cNvGrpSpPr>
                <a:grpSpLocks/>
              </p:cNvGrpSpPr>
              <p:nvPr/>
            </p:nvGrpSpPr>
            <p:grpSpPr bwMode="auto">
              <a:xfrm>
                <a:off x="1968" y="1152"/>
                <a:ext cx="288" cy="288"/>
                <a:chOff x="1200" y="2304"/>
                <a:chExt cx="288" cy="288"/>
              </a:xfrm>
            </p:grpSpPr>
            <p:sp>
              <p:nvSpPr>
                <p:cNvPr id="2092" name="Line 44"/>
                <p:cNvSpPr>
                  <a:spLocks noChangeShapeType="1"/>
                </p:cNvSpPr>
                <p:nvPr/>
              </p:nvSpPr>
              <p:spPr bwMode="auto">
                <a:xfrm>
                  <a:off x="1344" y="230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3" name="Line 45"/>
                <p:cNvSpPr>
                  <a:spLocks noChangeShapeType="1"/>
                </p:cNvSpPr>
                <p:nvPr/>
              </p:nvSpPr>
              <p:spPr bwMode="auto">
                <a:xfrm>
                  <a:off x="1200" y="244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124" name="Group 76"/>
          <p:cNvGrpSpPr>
            <a:grpSpLocks/>
          </p:cNvGrpSpPr>
          <p:nvPr/>
        </p:nvGrpSpPr>
        <p:grpSpPr bwMode="auto">
          <a:xfrm>
            <a:off x="1219200" y="2209800"/>
            <a:ext cx="2438400" cy="2895600"/>
            <a:chOff x="768" y="1056"/>
            <a:chExt cx="1536" cy="1824"/>
          </a:xfrm>
        </p:grpSpPr>
        <p:sp>
          <p:nvSpPr>
            <p:cNvPr id="2104" name="Oval 56"/>
            <p:cNvSpPr>
              <a:spLocks noChangeArrowheads="1"/>
            </p:cNvSpPr>
            <p:nvPr/>
          </p:nvSpPr>
          <p:spPr bwMode="auto">
            <a:xfrm>
              <a:off x="768" y="1200"/>
              <a:ext cx="1536" cy="15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05" name="Group 57"/>
            <p:cNvGrpSpPr>
              <a:grpSpLocks/>
            </p:cNvGrpSpPr>
            <p:nvPr/>
          </p:nvGrpSpPr>
          <p:grpSpPr bwMode="auto">
            <a:xfrm>
              <a:off x="1392" y="1056"/>
              <a:ext cx="288" cy="288"/>
              <a:chOff x="960" y="1488"/>
              <a:chExt cx="288" cy="288"/>
            </a:xfrm>
          </p:grpSpPr>
          <p:sp>
            <p:nvSpPr>
              <p:cNvPr id="2106" name="Oval 58"/>
              <p:cNvSpPr>
                <a:spLocks noChangeArrowheads="1"/>
              </p:cNvSpPr>
              <p:nvPr/>
            </p:nvSpPr>
            <p:spPr bwMode="auto">
              <a:xfrm>
                <a:off x="960" y="1488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3366FF">
                      <a:gamma/>
                      <a:shade val="56078"/>
                      <a:invGamma/>
                    </a:srgbClr>
                  </a:gs>
                  <a:gs pos="100000">
                    <a:srgbClr val="3366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7" name="Line 59"/>
              <p:cNvSpPr>
                <a:spLocks noChangeShapeType="1"/>
              </p:cNvSpPr>
              <p:nvPr/>
            </p:nvSpPr>
            <p:spPr bwMode="auto">
              <a:xfrm>
                <a:off x="1032" y="163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08" name="Group 60"/>
            <p:cNvGrpSpPr>
              <a:grpSpLocks/>
            </p:cNvGrpSpPr>
            <p:nvPr/>
          </p:nvGrpSpPr>
          <p:grpSpPr bwMode="auto">
            <a:xfrm>
              <a:off x="1392" y="2592"/>
              <a:ext cx="288" cy="288"/>
              <a:chOff x="960" y="1488"/>
              <a:chExt cx="288" cy="288"/>
            </a:xfrm>
          </p:grpSpPr>
          <p:sp>
            <p:nvSpPr>
              <p:cNvPr id="2109" name="Oval 61"/>
              <p:cNvSpPr>
                <a:spLocks noChangeArrowheads="1"/>
              </p:cNvSpPr>
              <p:nvPr/>
            </p:nvSpPr>
            <p:spPr bwMode="auto">
              <a:xfrm>
                <a:off x="960" y="1488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3366FF">
                      <a:gamma/>
                      <a:shade val="66275"/>
                      <a:invGamma/>
                    </a:srgbClr>
                  </a:gs>
                  <a:gs pos="100000">
                    <a:srgbClr val="3366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0" name="Line 62"/>
              <p:cNvSpPr>
                <a:spLocks noChangeShapeType="1"/>
              </p:cNvSpPr>
              <p:nvPr/>
            </p:nvSpPr>
            <p:spPr bwMode="auto">
              <a:xfrm>
                <a:off x="1032" y="163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429000" y="288925"/>
            <a:ext cx="2560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The Atom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4038600" y="1219200"/>
            <a:ext cx="4633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>
                <a:latin typeface="Times New Roman" pitchFamily="18" charset="0"/>
              </a:rPr>
              <a:t>The atom consists of two parts: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4038600" y="2147888"/>
            <a:ext cx="480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>
                <a:latin typeface="Times New Roman" pitchFamily="18" charset="0"/>
              </a:rPr>
              <a:t>1.  The nucleus which contains: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4953000" y="4586288"/>
            <a:ext cx="329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>
                <a:latin typeface="Times New Roman" pitchFamily="18" charset="0"/>
              </a:rPr>
              <a:t>2.  Orbiting electrons.</a:t>
            </a:r>
          </a:p>
        </p:txBody>
      </p:sp>
      <p:sp>
        <p:nvSpPr>
          <p:cNvPr id="2117" name="Line 69"/>
          <p:cNvSpPr>
            <a:spLocks noChangeShapeType="1"/>
          </p:cNvSpPr>
          <p:nvPr/>
        </p:nvSpPr>
        <p:spPr bwMode="auto">
          <a:xfrm flipH="1">
            <a:off x="2895600" y="3529013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4937125" y="3214688"/>
            <a:ext cx="125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>
                <a:latin typeface="Times New Roman" pitchFamily="18" charset="0"/>
              </a:rPr>
              <a:t>protons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4953000" y="3671888"/>
            <a:ext cx="1408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>
                <a:latin typeface="Times New Roman" pitchFamily="18" charset="0"/>
              </a:rPr>
              <a:t>neutrons</a:t>
            </a:r>
          </a:p>
        </p:txBody>
      </p:sp>
      <p:sp>
        <p:nvSpPr>
          <p:cNvPr id="2120" name="Line 72"/>
          <p:cNvSpPr>
            <a:spLocks noChangeShapeType="1"/>
          </p:cNvSpPr>
          <p:nvPr/>
        </p:nvSpPr>
        <p:spPr bwMode="auto">
          <a:xfrm flipH="1">
            <a:off x="2590800" y="3951288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1" name="Line 73"/>
          <p:cNvSpPr>
            <a:spLocks noChangeShapeType="1"/>
          </p:cNvSpPr>
          <p:nvPr/>
        </p:nvSpPr>
        <p:spPr bwMode="auto">
          <a:xfrm flipH="1">
            <a:off x="2667000" y="4865688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3" grpId="0" autoUpdateAnimBg="0"/>
      <p:bldP spid="2114" grpId="0" autoUpdateAnimBg="0"/>
      <p:bldP spid="2115" grpId="0" autoUpdateAnimBg="0"/>
      <p:bldP spid="2116" grpId="0" autoUpdateAnimBg="0"/>
      <p:bldP spid="2117" grpId="0" animBg="1"/>
      <p:bldP spid="2118" grpId="0" autoUpdateAnimBg="0"/>
      <p:bldP spid="2119" grpId="0" autoUpdateAnimBg="0"/>
      <p:bldP spid="2120" grpId="0" animBg="1"/>
      <p:bldP spid="21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62D5B0-9EAA-4746-AE3B-A4A51273E0D1}" type="slidenum">
              <a:rPr lang="en-US"/>
              <a:pPr/>
              <a:t>20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Half-Life Calculation #2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772400" cy="45720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Suppose you have a 100 mg sample of Au-191, which has a half-life of 3.4 hours.  How much will remain after 10.2 hours?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83F9E-8A38-457D-9353-39C1CDE178FB}" type="slidenum">
              <a:rPr lang="en-US"/>
              <a:pPr/>
              <a:t>21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Half-Life Calculation # 3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Cobalt-60 is a radioactive isotope used in cancer treatment.  Co-60 has a half-life of 5 years.  If a hospital starts with a 1000 mg supply, how many mg will need to be purchased after 10 years to replenish the original supply?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2FF5AA-67B4-4DC0-9353-6B02C538AC69}" type="slidenum">
              <a:rPr lang="en-US"/>
              <a:pPr/>
              <a:t>22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Half-Life Calculation # 4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772400" cy="45720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A radioisotope has a half-life of 1 hour.  If you began with a 100 g sample of the element at noon, how much remains at 3 PM? At 6 PM? At 10 PM?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DB857C-5297-4A54-BB9D-5B1D13602112}" type="slidenum">
              <a:rPr lang="en-US"/>
              <a:pPr/>
              <a:t>23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Half-Life Calculation # 5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772400" cy="45720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How many half-lives have passed if 255 g of Co-60 remain from a sample of 8160 g?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CC0BB5-809B-453F-A185-4E956F1EAE9B}" type="slidenum">
              <a:rPr lang="en-US"/>
              <a:pPr/>
              <a:t>24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Half-Life Calculation # 6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772400" cy="45720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Suppose you have a sample containing 400 nuclei of a radioisotope.  If only 25 nuclei remain after one hour, what is the half-life of the isotope?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B0D8E2-F74F-44B3-9D82-0FC952957767}" type="slidenum">
              <a:rPr lang="en-US"/>
              <a:pPr/>
              <a:t>25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Half-Life Calculation # 7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772400" cy="45720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If a radioactive element has diminished by 7/8 of its original amount in 30 seconds, what is its half-life?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045A96-4FC1-4C66-A1AA-135342514F94}" type="slidenum">
              <a:rPr lang="en-US"/>
              <a:pPr/>
              <a:t>26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100" smtClean="0"/>
              <a:t>Answers to Half-Life Calculations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495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Half-Life Calculation #1</a:t>
            </a:r>
          </a:p>
          <a:p>
            <a:pPr lvl="1" eaLnBrk="1" hangingPunct="1"/>
            <a:r>
              <a:rPr lang="en-US" sz="4000" dirty="0" smtClean="0"/>
              <a:t> 6.25 mg</a:t>
            </a:r>
          </a:p>
          <a:p>
            <a:pPr eaLnBrk="1" hangingPunct="1"/>
            <a:r>
              <a:rPr lang="en-US" sz="4000" dirty="0" smtClean="0"/>
              <a:t>Half-Life Calculation #2</a:t>
            </a:r>
          </a:p>
          <a:p>
            <a:pPr lvl="1" eaLnBrk="1" hangingPunct="1"/>
            <a:r>
              <a:rPr lang="en-US" sz="4000" dirty="0" smtClean="0"/>
              <a:t> 12.5 mg</a:t>
            </a:r>
          </a:p>
          <a:p>
            <a:pPr eaLnBrk="1" hangingPunct="1"/>
            <a:r>
              <a:rPr lang="en-US" sz="4000" dirty="0" smtClean="0"/>
              <a:t>Half-Life Calculation #3</a:t>
            </a:r>
          </a:p>
          <a:p>
            <a:pPr lvl="1" eaLnBrk="1" hangingPunct="1"/>
            <a:r>
              <a:rPr lang="en-US" sz="4000" dirty="0" smtClean="0"/>
              <a:t> 750 mg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262EF1-A509-41D1-A97A-5C9FFE33E362}" type="slidenum">
              <a:rPr lang="en-US"/>
              <a:pPr/>
              <a:t>27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100" smtClean="0"/>
              <a:t>Answers to Half-Life Calculations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772400" cy="4572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Half-Life Calculation #4</a:t>
            </a:r>
          </a:p>
          <a:p>
            <a:pPr lvl="1" eaLnBrk="1" hangingPunct="1"/>
            <a:r>
              <a:rPr lang="en-US" sz="4000" dirty="0" smtClean="0"/>
              <a:t> 12.5 g, 1.5625 g, 0.09765625 g</a:t>
            </a:r>
          </a:p>
          <a:p>
            <a:pPr eaLnBrk="1" hangingPunct="1"/>
            <a:r>
              <a:rPr lang="en-US" sz="4000" dirty="0" smtClean="0"/>
              <a:t>Half-Life Calculation #5</a:t>
            </a:r>
          </a:p>
          <a:p>
            <a:pPr lvl="1" eaLnBrk="1" hangingPunct="1"/>
            <a:r>
              <a:rPr lang="en-US" sz="4000" dirty="0" smtClean="0"/>
              <a:t> 5 half-lives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AF624F-1CF0-42B9-9DC0-849C58922CAA}" type="slidenum">
              <a:rPr lang="en-US"/>
              <a:pPr/>
              <a:t>28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100" smtClean="0"/>
              <a:t>Answers to Half-Life Calculations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772400" cy="4572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Half-Life Calculation #6</a:t>
            </a:r>
          </a:p>
          <a:p>
            <a:pPr lvl="1" eaLnBrk="1" hangingPunct="1"/>
            <a:r>
              <a:rPr lang="en-US" sz="4000" dirty="0" smtClean="0"/>
              <a:t> 15 minutes</a:t>
            </a:r>
          </a:p>
          <a:p>
            <a:pPr eaLnBrk="1" hangingPunct="1"/>
            <a:r>
              <a:rPr lang="en-US" sz="4000" dirty="0" smtClean="0"/>
              <a:t>Half-Life Calculation #7</a:t>
            </a:r>
          </a:p>
          <a:p>
            <a:pPr lvl="1" eaLnBrk="1" hangingPunct="1"/>
            <a:r>
              <a:rPr lang="en-US" sz="4000" dirty="0" smtClean="0"/>
              <a:t> 10 seconds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962400" y="2133600"/>
            <a:ext cx="11017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0">
                <a:latin typeface="Times New Roman" pitchFamily="18" charset="0"/>
              </a:rPr>
              <a:t>X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352800" y="1905000"/>
            <a:ext cx="6429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5000">
                <a:latin typeface="Times New Roman" pitchFamily="18" charset="0"/>
              </a:rPr>
              <a:t>A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390900" y="3200400"/>
            <a:ext cx="5715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5000">
                <a:latin typeface="Times New Roman" pitchFamily="18" charset="0"/>
              </a:rPr>
              <a:t>Z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230313" y="838200"/>
            <a:ext cx="183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Times New Roman" pitchFamily="18" charset="0"/>
              </a:rPr>
              <a:t>Mass number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219200" y="4724400"/>
            <a:ext cx="2103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Times New Roman" pitchFamily="18" charset="0"/>
              </a:rPr>
              <a:t>Atomic number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907088" y="2667000"/>
            <a:ext cx="217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Times New Roman" pitchFamily="18" charset="0"/>
              </a:rPr>
              <a:t>Element symbol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989263" y="838200"/>
            <a:ext cx="5468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Times New Roman" pitchFamily="18" charset="0"/>
              </a:rPr>
              <a:t>=  number of protons + number of neutrons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216275" y="4724400"/>
            <a:ext cx="2759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Times New Roman" pitchFamily="18" charset="0"/>
              </a:rPr>
              <a:t>=  number of protons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1981200" y="12192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V="1">
            <a:off x="2209800" y="36576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4876800" y="2895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0" grpId="0" autoUpdateAnimBg="0"/>
      <p:bldP spid="4101" grpId="0" autoUpdateAnimBg="0"/>
      <p:bldP spid="4102" grpId="0" autoUpdateAnimBg="0"/>
      <p:bldP spid="4103" grpId="0" autoUpdateAnimBg="0"/>
      <p:bldP spid="4104" grpId="0" autoUpdateAnimBg="0"/>
      <p:bldP spid="4105" grpId="0" autoUpdateAnimBg="0"/>
      <p:bldP spid="4106" grpId="0" animBg="1"/>
      <p:bldP spid="4107" grpId="0" animBg="1"/>
      <p:bldP spid="4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1524000" y="990600"/>
            <a:ext cx="2092325" cy="2149475"/>
            <a:chOff x="1872" y="1200"/>
            <a:chExt cx="1318" cy="1354"/>
          </a:xfrm>
        </p:grpSpPr>
        <p:sp>
          <p:nvSpPr>
            <p:cNvPr id="9218" name="Text Box 2"/>
            <p:cNvSpPr txBox="1">
              <a:spLocks noChangeArrowheads="1"/>
            </p:cNvSpPr>
            <p:nvPr/>
          </p:nvSpPr>
          <p:spPr bwMode="auto">
            <a:xfrm>
              <a:off x="2496" y="1344"/>
              <a:ext cx="69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0">
                  <a:latin typeface="Times New Roman" pitchFamily="18" charset="0"/>
                </a:rPr>
                <a:t>U</a:t>
              </a: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9219" name="Text Box 3"/>
            <p:cNvSpPr txBox="1">
              <a:spLocks noChangeArrowheads="1"/>
            </p:cNvSpPr>
            <p:nvPr/>
          </p:nvSpPr>
          <p:spPr bwMode="auto">
            <a:xfrm>
              <a:off x="1872" y="1200"/>
              <a:ext cx="71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5000">
                  <a:latin typeface="Times New Roman" pitchFamily="18" charset="0"/>
                </a:rPr>
                <a:t>235</a:t>
              </a:r>
            </a:p>
          </p:txBody>
        </p:sp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2064" y="2016"/>
              <a:ext cx="51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5000">
                  <a:latin typeface="Times New Roman" pitchFamily="18" charset="0"/>
                </a:rPr>
                <a:t>92</a:t>
              </a:r>
            </a:p>
          </p:txBody>
        </p:sp>
      </p:grpSp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5984875" y="990600"/>
            <a:ext cx="2092325" cy="2149475"/>
            <a:chOff x="3648" y="1152"/>
            <a:chExt cx="1318" cy="1354"/>
          </a:xfrm>
        </p:grpSpPr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4272" y="1296"/>
              <a:ext cx="69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0">
                  <a:latin typeface="Times New Roman" pitchFamily="18" charset="0"/>
                </a:rPr>
                <a:t>U</a:t>
              </a: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3648" y="1152"/>
              <a:ext cx="71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5000">
                  <a:latin typeface="Times New Roman" pitchFamily="18" charset="0"/>
                </a:rPr>
                <a:t>238</a:t>
              </a:r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3840" y="1968"/>
              <a:ext cx="51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5000">
                  <a:latin typeface="Times New Roman" pitchFamily="18" charset="0"/>
                </a:rPr>
                <a:t>92</a:t>
              </a:r>
            </a:p>
          </p:txBody>
        </p:sp>
      </p:grp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57200" y="381000"/>
            <a:ext cx="5008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>
                <a:latin typeface="Times New Roman" pitchFamily="18" charset="0"/>
              </a:rPr>
              <a:t>There are many types of uranium:</a:t>
            </a:r>
          </a:p>
        </p:txBody>
      </p:sp>
      <p:graphicFrame>
        <p:nvGraphicFramePr>
          <p:cNvPr id="9297" name="Group 81"/>
          <p:cNvGraphicFramePr>
            <a:graphicFrameLocks noGrp="1"/>
          </p:cNvGraphicFramePr>
          <p:nvPr/>
        </p:nvGraphicFramePr>
        <p:xfrm>
          <a:off x="304800" y="3225800"/>
          <a:ext cx="4114800" cy="2336800"/>
        </p:xfrm>
        <a:graphic>
          <a:graphicData uri="http://schemas.openxmlformats.org/drawingml/2006/table">
            <a:tbl>
              <a:tblPr/>
              <a:tblGrid>
                <a:gridCol w="3048000"/>
                <a:gridCol w="10668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Number of protons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Number of neutrons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98" name="Group 82"/>
          <p:cNvGraphicFramePr>
            <a:graphicFrameLocks noGrp="1"/>
          </p:cNvGraphicFramePr>
          <p:nvPr/>
        </p:nvGraphicFramePr>
        <p:xfrm>
          <a:off x="4724400" y="3225800"/>
          <a:ext cx="4114800" cy="2336800"/>
        </p:xfrm>
        <a:graphic>
          <a:graphicData uri="http://schemas.openxmlformats.org/drawingml/2006/table">
            <a:tbl>
              <a:tblPr/>
              <a:tblGrid>
                <a:gridCol w="3048000"/>
                <a:gridCol w="10668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Number of protons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Number of neutrons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1524000" y="990600"/>
            <a:ext cx="2092325" cy="2149475"/>
            <a:chOff x="1872" y="1200"/>
            <a:chExt cx="1318" cy="1354"/>
          </a:xfrm>
        </p:grpSpPr>
        <p:sp>
          <p:nvSpPr>
            <p:cNvPr id="19459" name="Text Box 3"/>
            <p:cNvSpPr txBox="1">
              <a:spLocks noChangeArrowheads="1"/>
            </p:cNvSpPr>
            <p:nvPr/>
          </p:nvSpPr>
          <p:spPr bwMode="auto">
            <a:xfrm>
              <a:off x="2496" y="1344"/>
              <a:ext cx="69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0">
                  <a:latin typeface="Times New Roman" pitchFamily="18" charset="0"/>
                </a:rPr>
                <a:t>U</a:t>
              </a: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1872" y="1200"/>
              <a:ext cx="71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5000">
                  <a:latin typeface="Times New Roman" pitchFamily="18" charset="0"/>
                </a:rPr>
                <a:t>235</a:t>
              </a:r>
            </a:p>
          </p:txBody>
        </p:sp>
        <p:sp>
          <p:nvSpPr>
            <p:cNvPr id="19461" name="Text Box 5"/>
            <p:cNvSpPr txBox="1">
              <a:spLocks noChangeArrowheads="1"/>
            </p:cNvSpPr>
            <p:nvPr/>
          </p:nvSpPr>
          <p:spPr bwMode="auto">
            <a:xfrm>
              <a:off x="2064" y="2016"/>
              <a:ext cx="51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5000">
                  <a:latin typeface="Times New Roman" pitchFamily="18" charset="0"/>
                </a:rPr>
                <a:t>92</a:t>
              </a:r>
            </a:p>
          </p:txBody>
        </p:sp>
      </p:grpSp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5984875" y="990600"/>
            <a:ext cx="2092325" cy="2149475"/>
            <a:chOff x="3648" y="1152"/>
            <a:chExt cx="1318" cy="1354"/>
          </a:xfrm>
        </p:grpSpPr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4272" y="1296"/>
              <a:ext cx="69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0">
                  <a:latin typeface="Times New Roman" pitchFamily="18" charset="0"/>
                </a:rPr>
                <a:t>U</a:t>
              </a: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3648" y="1152"/>
              <a:ext cx="71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5000">
                  <a:latin typeface="Times New Roman" pitchFamily="18" charset="0"/>
                </a:rPr>
                <a:t>238</a:t>
              </a:r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3840" y="1968"/>
              <a:ext cx="51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5000">
                  <a:latin typeface="Times New Roman" pitchFamily="18" charset="0"/>
                </a:rPr>
                <a:t>92</a:t>
              </a:r>
            </a:p>
          </p:txBody>
        </p:sp>
      </p:grp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57200" y="381000"/>
            <a:ext cx="5008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>
                <a:latin typeface="Times New Roman" pitchFamily="18" charset="0"/>
              </a:rPr>
              <a:t>There are many types of uranium: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04800" y="57150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GB" sz="2800">
                <a:latin typeface="Times New Roman" pitchFamily="18" charset="0"/>
              </a:rPr>
              <a:t>Isotopes of any particular element contain the same number of protons, but different numbers of neutrons.</a:t>
            </a:r>
          </a:p>
        </p:txBody>
      </p:sp>
      <p:graphicFrame>
        <p:nvGraphicFramePr>
          <p:cNvPr id="19468" name="Group 12"/>
          <p:cNvGraphicFramePr>
            <a:graphicFrameLocks noGrp="1"/>
          </p:cNvGraphicFramePr>
          <p:nvPr/>
        </p:nvGraphicFramePr>
        <p:xfrm>
          <a:off x="304800" y="3225800"/>
          <a:ext cx="4114800" cy="2336800"/>
        </p:xfrm>
        <a:graphic>
          <a:graphicData uri="http://schemas.openxmlformats.org/drawingml/2006/table">
            <a:tbl>
              <a:tblPr/>
              <a:tblGrid>
                <a:gridCol w="3048000"/>
                <a:gridCol w="10668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Number of protons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Number of neutrons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485" name="Group 29"/>
          <p:cNvGraphicFramePr>
            <a:graphicFrameLocks noGrp="1"/>
          </p:cNvGraphicFramePr>
          <p:nvPr/>
        </p:nvGraphicFramePr>
        <p:xfrm>
          <a:off x="4724400" y="3225800"/>
          <a:ext cx="4114800" cy="2336800"/>
        </p:xfrm>
        <a:graphic>
          <a:graphicData uri="http://schemas.openxmlformats.org/drawingml/2006/table">
            <a:tbl>
              <a:tblPr/>
              <a:tblGrid>
                <a:gridCol w="3048000"/>
                <a:gridCol w="10668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Number of protons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Number of neutrons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85800" y="16002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GB" sz="2800">
                <a:latin typeface="Times New Roman" pitchFamily="18" charset="0"/>
              </a:rPr>
              <a:t>Radioactive decay results in the emission of either: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863725" y="2667000"/>
            <a:ext cx="3470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800">
                <a:latin typeface="Times New Roman" pitchFamily="18" charset="0"/>
              </a:rPr>
              <a:t>  an alpha particle (</a:t>
            </a:r>
            <a:r>
              <a:rPr lang="en-GB" sz="2800">
                <a:latin typeface="Symbol" pitchFamily="18" charset="2"/>
              </a:rPr>
              <a:t>a</a:t>
            </a:r>
            <a:r>
              <a:rPr lang="en-GB" sz="2800">
                <a:latin typeface="Times New Roman" pitchFamily="18" charset="0"/>
              </a:rPr>
              <a:t>),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863725" y="3581400"/>
            <a:ext cx="3086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800">
                <a:latin typeface="Times New Roman" pitchFamily="18" charset="0"/>
              </a:rPr>
              <a:t>  a beta particle (</a:t>
            </a:r>
            <a:r>
              <a:rPr lang="en-GB" sz="2800">
                <a:latin typeface="Symbol" pitchFamily="18" charset="2"/>
              </a:rPr>
              <a:t>b</a:t>
            </a:r>
            <a:r>
              <a:rPr lang="en-GB" sz="2800">
                <a:latin typeface="Times New Roman" pitchFamily="18" charset="0"/>
              </a:rPr>
              <a:t>),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885950" y="4433888"/>
            <a:ext cx="3178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800">
                <a:latin typeface="Times New Roman" pitchFamily="18" charset="0"/>
              </a:rPr>
              <a:t>  or a gamma ray</a:t>
            </a:r>
            <a:r>
              <a:rPr lang="en-GB" sz="2800">
                <a:latin typeface="Symbol" pitchFamily="18" charset="2"/>
              </a:rPr>
              <a:t>(g).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165350" y="365125"/>
            <a:ext cx="4692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Radioactive Decay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9" grpId="0" autoUpdateAnimBg="0"/>
      <p:bldP spid="11270" grpId="0" autoUpdateAnimBg="0"/>
      <p:bldP spid="11271" grpId="0" autoUpdateAnimBg="0"/>
      <p:bldP spid="112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09600" y="1462088"/>
            <a:ext cx="82184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n-GB" sz="2800">
                <a:latin typeface="Times New Roman" pitchFamily="18" charset="0"/>
              </a:rPr>
              <a:t>An alpha particle is identical to that of a helium nucleus.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4191000" y="2209800"/>
            <a:ext cx="914400" cy="838200"/>
            <a:chOff x="2352" y="1104"/>
            <a:chExt cx="576" cy="528"/>
          </a:xfrm>
        </p:grpSpPr>
        <p:grpSp>
          <p:nvGrpSpPr>
            <p:cNvPr id="12293" name="Group 5"/>
            <p:cNvGrpSpPr>
              <a:grpSpLocks/>
            </p:cNvGrpSpPr>
            <p:nvPr/>
          </p:nvGrpSpPr>
          <p:grpSpPr bwMode="auto">
            <a:xfrm>
              <a:off x="2352" y="1248"/>
              <a:ext cx="288" cy="288"/>
              <a:chOff x="1824" y="1008"/>
              <a:chExt cx="576" cy="576"/>
            </a:xfrm>
          </p:grpSpPr>
          <p:sp>
            <p:nvSpPr>
              <p:cNvPr id="12294" name="Oval 6"/>
              <p:cNvSpPr>
                <a:spLocks noChangeArrowheads="1"/>
              </p:cNvSpPr>
              <p:nvPr/>
            </p:nvSpPr>
            <p:spPr bwMode="auto">
              <a:xfrm>
                <a:off x="1824" y="1008"/>
                <a:ext cx="576" cy="57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295" name="Group 7"/>
              <p:cNvGrpSpPr>
                <a:grpSpLocks/>
              </p:cNvGrpSpPr>
              <p:nvPr/>
            </p:nvGrpSpPr>
            <p:grpSpPr bwMode="auto">
              <a:xfrm>
                <a:off x="1968" y="1152"/>
                <a:ext cx="288" cy="288"/>
                <a:chOff x="1200" y="2304"/>
                <a:chExt cx="288" cy="288"/>
              </a:xfrm>
            </p:grpSpPr>
            <p:sp>
              <p:nvSpPr>
                <p:cNvPr id="12296" name="Line 8"/>
                <p:cNvSpPr>
                  <a:spLocks noChangeShapeType="1"/>
                </p:cNvSpPr>
                <p:nvPr/>
              </p:nvSpPr>
              <p:spPr bwMode="auto">
                <a:xfrm>
                  <a:off x="1344" y="230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97" name="Line 9"/>
                <p:cNvSpPr>
                  <a:spLocks noChangeShapeType="1"/>
                </p:cNvSpPr>
                <p:nvPr/>
              </p:nvSpPr>
              <p:spPr bwMode="auto">
                <a:xfrm>
                  <a:off x="1200" y="244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2298" name="Oval 10"/>
            <p:cNvSpPr>
              <a:spLocks noChangeArrowheads="1"/>
            </p:cNvSpPr>
            <p:nvPr/>
          </p:nvSpPr>
          <p:spPr bwMode="auto">
            <a:xfrm>
              <a:off x="2496" y="1104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Oval 11"/>
            <p:cNvSpPr>
              <a:spLocks noChangeArrowheads="1"/>
            </p:cNvSpPr>
            <p:nvPr/>
          </p:nvSpPr>
          <p:spPr bwMode="auto">
            <a:xfrm>
              <a:off x="2496" y="1344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0" name="Group 12"/>
            <p:cNvGrpSpPr>
              <a:grpSpLocks/>
            </p:cNvGrpSpPr>
            <p:nvPr/>
          </p:nvGrpSpPr>
          <p:grpSpPr bwMode="auto">
            <a:xfrm>
              <a:off x="2640" y="1248"/>
              <a:ext cx="288" cy="288"/>
              <a:chOff x="1824" y="1008"/>
              <a:chExt cx="576" cy="576"/>
            </a:xfrm>
          </p:grpSpPr>
          <p:sp>
            <p:nvSpPr>
              <p:cNvPr id="12301" name="Oval 13"/>
              <p:cNvSpPr>
                <a:spLocks noChangeArrowheads="1"/>
              </p:cNvSpPr>
              <p:nvPr/>
            </p:nvSpPr>
            <p:spPr bwMode="auto">
              <a:xfrm>
                <a:off x="1824" y="1008"/>
                <a:ext cx="576" cy="57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302" name="Group 14"/>
              <p:cNvGrpSpPr>
                <a:grpSpLocks/>
              </p:cNvGrpSpPr>
              <p:nvPr/>
            </p:nvGrpSpPr>
            <p:grpSpPr bwMode="auto">
              <a:xfrm>
                <a:off x="1968" y="1152"/>
                <a:ext cx="288" cy="288"/>
                <a:chOff x="1200" y="2304"/>
                <a:chExt cx="288" cy="288"/>
              </a:xfrm>
            </p:grpSpPr>
            <p:sp>
              <p:nvSpPr>
                <p:cNvPr id="12303" name="Line 15"/>
                <p:cNvSpPr>
                  <a:spLocks noChangeShapeType="1"/>
                </p:cNvSpPr>
                <p:nvPr/>
              </p:nvSpPr>
              <p:spPr bwMode="auto">
                <a:xfrm>
                  <a:off x="1344" y="230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4" name="Line 16"/>
                <p:cNvSpPr>
                  <a:spLocks noChangeShapeType="1"/>
                </p:cNvSpPr>
                <p:nvPr/>
              </p:nvSpPr>
              <p:spPr bwMode="auto">
                <a:xfrm>
                  <a:off x="1200" y="244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609600" y="3519488"/>
            <a:ext cx="6076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n-GB" sz="2800">
                <a:latin typeface="Times New Roman" pitchFamily="18" charset="0"/>
              </a:rPr>
              <a:t>It contains two protons and two neutrons.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2955925" y="212725"/>
            <a:ext cx="3292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Alpha Decay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313" grpId="0" autoUpdateAnimBg="0"/>
      <p:bldP spid="1231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879725" y="307975"/>
            <a:ext cx="3292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Alpha Decay</a:t>
            </a:r>
          </a:p>
        </p:txBody>
      </p:sp>
      <p:grpSp>
        <p:nvGrpSpPr>
          <p:cNvPr id="20686" name="Group 206"/>
          <p:cNvGrpSpPr>
            <a:grpSpLocks/>
          </p:cNvGrpSpPr>
          <p:nvPr/>
        </p:nvGrpSpPr>
        <p:grpSpPr bwMode="auto">
          <a:xfrm>
            <a:off x="381000" y="1720850"/>
            <a:ext cx="2514600" cy="3613150"/>
            <a:chOff x="240" y="1084"/>
            <a:chExt cx="1584" cy="2276"/>
          </a:xfrm>
        </p:grpSpPr>
        <p:grpSp>
          <p:nvGrpSpPr>
            <p:cNvPr id="20588" name="Group 108"/>
            <p:cNvGrpSpPr>
              <a:grpSpLocks/>
            </p:cNvGrpSpPr>
            <p:nvPr/>
          </p:nvGrpSpPr>
          <p:grpSpPr bwMode="auto">
            <a:xfrm>
              <a:off x="240" y="2112"/>
              <a:ext cx="1584" cy="1248"/>
              <a:chOff x="1056" y="1248"/>
              <a:chExt cx="1584" cy="1248"/>
            </a:xfrm>
          </p:grpSpPr>
          <p:grpSp>
            <p:nvGrpSpPr>
              <p:cNvPr id="20527" name="Group 47"/>
              <p:cNvGrpSpPr>
                <a:grpSpLocks/>
              </p:cNvGrpSpPr>
              <p:nvPr/>
            </p:nvGrpSpPr>
            <p:grpSpPr bwMode="auto">
              <a:xfrm>
                <a:off x="1344" y="1248"/>
                <a:ext cx="960" cy="720"/>
                <a:chOff x="1152" y="1248"/>
                <a:chExt cx="960" cy="720"/>
              </a:xfrm>
            </p:grpSpPr>
            <p:grpSp>
              <p:nvGrpSpPr>
                <p:cNvPr id="20522" name="Group 42"/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0504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05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0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10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11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1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13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1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1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1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1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19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20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2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23" name="Oval 43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4" name="Oval 44"/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5" name="Oval 45"/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6" name="Oval 46"/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28" name="Group 48"/>
              <p:cNvGrpSpPr>
                <a:grpSpLocks/>
              </p:cNvGrpSpPr>
              <p:nvPr/>
            </p:nvGrpSpPr>
            <p:grpSpPr bwMode="auto">
              <a:xfrm>
                <a:off x="1056" y="1536"/>
                <a:ext cx="960" cy="720"/>
                <a:chOff x="1152" y="1248"/>
                <a:chExt cx="960" cy="720"/>
              </a:xfrm>
            </p:grpSpPr>
            <p:grpSp>
              <p:nvGrpSpPr>
                <p:cNvPr id="20529" name="Group 49"/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0530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31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32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33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34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35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36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37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38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39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40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41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42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43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44" name="Oval 64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45" name="Oval 65"/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46" name="Oval 66"/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47" name="Oval 67"/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48" name="Group 68"/>
              <p:cNvGrpSpPr>
                <a:grpSpLocks/>
              </p:cNvGrpSpPr>
              <p:nvPr/>
            </p:nvGrpSpPr>
            <p:grpSpPr bwMode="auto">
              <a:xfrm>
                <a:off x="1680" y="1488"/>
                <a:ext cx="960" cy="720"/>
                <a:chOff x="1152" y="1248"/>
                <a:chExt cx="960" cy="720"/>
              </a:xfrm>
            </p:grpSpPr>
            <p:grpSp>
              <p:nvGrpSpPr>
                <p:cNvPr id="20549" name="Group 69"/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0550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51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52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53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54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55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56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57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58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59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60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61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62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63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64" name="Oval 84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65" name="Oval 85"/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66" name="Oval 86"/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67" name="Oval 87"/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68" name="Group 88"/>
              <p:cNvGrpSpPr>
                <a:grpSpLocks/>
              </p:cNvGrpSpPr>
              <p:nvPr/>
            </p:nvGrpSpPr>
            <p:grpSpPr bwMode="auto">
              <a:xfrm>
                <a:off x="1344" y="1776"/>
                <a:ext cx="960" cy="720"/>
                <a:chOff x="1152" y="1248"/>
                <a:chExt cx="960" cy="720"/>
              </a:xfrm>
            </p:grpSpPr>
            <p:grpSp>
              <p:nvGrpSpPr>
                <p:cNvPr id="20569" name="Group 89"/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0570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71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72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73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74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75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76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77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78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79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80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81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82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83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84" name="Oval 104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85" name="Oval 105"/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86" name="Oval 106"/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87" name="Oval 107"/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677" name="Group 197"/>
            <p:cNvGrpSpPr>
              <a:grpSpLocks/>
            </p:cNvGrpSpPr>
            <p:nvPr/>
          </p:nvGrpSpPr>
          <p:grpSpPr bwMode="auto">
            <a:xfrm>
              <a:off x="480" y="1084"/>
              <a:ext cx="1033" cy="836"/>
              <a:chOff x="576" y="768"/>
              <a:chExt cx="1033" cy="836"/>
            </a:xfrm>
          </p:grpSpPr>
          <p:sp>
            <p:nvSpPr>
              <p:cNvPr id="20665" name="Text Box 185"/>
              <p:cNvSpPr txBox="1">
                <a:spLocks noChangeArrowheads="1"/>
              </p:cNvSpPr>
              <p:nvPr/>
            </p:nvSpPr>
            <p:spPr bwMode="auto">
              <a:xfrm>
                <a:off x="960" y="848"/>
                <a:ext cx="649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6000">
                    <a:latin typeface="Times New Roman" pitchFamily="18" charset="0"/>
                  </a:rPr>
                  <a:t>Ra</a:t>
                </a:r>
              </a:p>
            </p:txBody>
          </p:sp>
          <p:sp>
            <p:nvSpPr>
              <p:cNvPr id="20666" name="Text Box 186"/>
              <p:cNvSpPr txBox="1">
                <a:spLocks noChangeArrowheads="1"/>
              </p:cNvSpPr>
              <p:nvPr/>
            </p:nvSpPr>
            <p:spPr bwMode="auto">
              <a:xfrm>
                <a:off x="576" y="768"/>
                <a:ext cx="47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3000">
                    <a:latin typeface="Times New Roman" pitchFamily="18" charset="0"/>
                  </a:rPr>
                  <a:t>226</a:t>
                </a:r>
              </a:p>
            </p:txBody>
          </p:sp>
          <p:sp>
            <p:nvSpPr>
              <p:cNvPr id="20667" name="Text Box 187"/>
              <p:cNvSpPr txBox="1">
                <a:spLocks noChangeArrowheads="1"/>
              </p:cNvSpPr>
              <p:nvPr/>
            </p:nvSpPr>
            <p:spPr bwMode="auto">
              <a:xfrm>
                <a:off x="700" y="1258"/>
                <a:ext cx="35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3000">
                    <a:latin typeface="Times New Roman" pitchFamily="18" charset="0"/>
                  </a:rPr>
                  <a:t>88</a:t>
                </a:r>
              </a:p>
            </p:txBody>
          </p:sp>
        </p:grpSp>
      </p:grpSp>
      <p:grpSp>
        <p:nvGrpSpPr>
          <p:cNvPr id="20685" name="Group 205"/>
          <p:cNvGrpSpPr>
            <a:grpSpLocks/>
          </p:cNvGrpSpPr>
          <p:nvPr/>
        </p:nvGrpSpPr>
        <p:grpSpPr bwMode="auto">
          <a:xfrm>
            <a:off x="6096000" y="1263650"/>
            <a:ext cx="2209800" cy="5137150"/>
            <a:chOff x="3840" y="796"/>
            <a:chExt cx="1392" cy="3236"/>
          </a:xfrm>
        </p:grpSpPr>
        <p:grpSp>
          <p:nvGrpSpPr>
            <p:cNvPr id="20683" name="Group 203"/>
            <p:cNvGrpSpPr>
              <a:grpSpLocks/>
            </p:cNvGrpSpPr>
            <p:nvPr/>
          </p:nvGrpSpPr>
          <p:grpSpPr bwMode="auto">
            <a:xfrm>
              <a:off x="3840" y="796"/>
              <a:ext cx="1392" cy="1796"/>
              <a:chOff x="3840" y="796"/>
              <a:chExt cx="1392" cy="1796"/>
            </a:xfrm>
          </p:grpSpPr>
          <p:grpSp>
            <p:nvGrpSpPr>
              <p:cNvPr id="20649" name="Group 169"/>
              <p:cNvGrpSpPr>
                <a:grpSpLocks/>
              </p:cNvGrpSpPr>
              <p:nvPr/>
            </p:nvGrpSpPr>
            <p:grpSpPr bwMode="auto">
              <a:xfrm>
                <a:off x="3840" y="1536"/>
                <a:ext cx="1392" cy="1056"/>
                <a:chOff x="3072" y="1296"/>
                <a:chExt cx="1392" cy="1056"/>
              </a:xfrm>
            </p:grpSpPr>
            <p:grpSp>
              <p:nvGrpSpPr>
                <p:cNvPr id="20589" name="Group 109"/>
                <p:cNvGrpSpPr>
                  <a:grpSpLocks/>
                </p:cNvGrpSpPr>
                <p:nvPr/>
              </p:nvGrpSpPr>
              <p:grpSpPr bwMode="auto">
                <a:xfrm>
                  <a:off x="3072" y="1632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0590" name="Group 110"/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0591" name="Oval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592" name="Oval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593" name="Oval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594" name="Oval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595" name="Oval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596" name="Oval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597" name="Oval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598" name="Oval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599" name="Oval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00" name="Oval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01" name="Oval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02" name="Oval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03" name="Oval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04" name="Oval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0605" name="Oval 125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06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07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08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09" name="Group 129"/>
                <p:cNvGrpSpPr>
                  <a:grpSpLocks/>
                </p:cNvGrpSpPr>
                <p:nvPr/>
              </p:nvGrpSpPr>
              <p:grpSpPr bwMode="auto">
                <a:xfrm>
                  <a:off x="3504" y="1584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0610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0611" name="Oval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12" name="Oval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13" name="Oval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14" name="Oval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15" name="Oval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16" name="Oval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17" name="Oval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18" name="Oval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19" name="Oval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20" name="Oval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21" name="Oval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22" name="Oval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23" name="Oval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24" name="Oval 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0625" name="Oval 145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26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27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28" name="Oval 148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29" name="Group 149"/>
                <p:cNvGrpSpPr>
                  <a:grpSpLocks/>
                </p:cNvGrpSpPr>
                <p:nvPr/>
              </p:nvGrpSpPr>
              <p:grpSpPr bwMode="auto">
                <a:xfrm>
                  <a:off x="3312" y="1296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0630" name="Group 150"/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0631" name="Oval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32" name="Oval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33" name="Oval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34" name="Oval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35" name="Oval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36" name="Oval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37" name="Oval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38" name="Oval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39" name="Oval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40" name="Oval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41" name="Oval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42" name="Oval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43" name="Oval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44" name="Oval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0645" name="Oval 165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46" name="Oval 166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47" name="Oval 167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48" name="Oval 168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0678" name="Group 198"/>
              <p:cNvGrpSpPr>
                <a:grpSpLocks/>
              </p:cNvGrpSpPr>
              <p:nvPr/>
            </p:nvGrpSpPr>
            <p:grpSpPr bwMode="auto">
              <a:xfrm>
                <a:off x="3871" y="796"/>
                <a:ext cx="1073" cy="836"/>
                <a:chOff x="2356" y="768"/>
                <a:chExt cx="1073" cy="836"/>
              </a:xfrm>
            </p:grpSpPr>
            <p:sp>
              <p:nvSpPr>
                <p:cNvPr id="20668" name="Text Box 188"/>
                <p:cNvSpPr txBox="1">
                  <a:spLocks noChangeArrowheads="1"/>
                </p:cNvSpPr>
                <p:nvPr/>
              </p:nvSpPr>
              <p:spPr bwMode="auto">
                <a:xfrm>
                  <a:off x="2753" y="848"/>
                  <a:ext cx="676" cy="6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6000">
                      <a:latin typeface="Times New Roman" pitchFamily="18" charset="0"/>
                    </a:rPr>
                    <a:t>Rn</a:t>
                  </a:r>
                </a:p>
              </p:txBody>
            </p:sp>
            <p:sp>
              <p:nvSpPr>
                <p:cNvPr id="20669" name="Text Box 189"/>
                <p:cNvSpPr txBox="1">
                  <a:spLocks noChangeArrowheads="1"/>
                </p:cNvSpPr>
                <p:nvPr/>
              </p:nvSpPr>
              <p:spPr bwMode="auto">
                <a:xfrm>
                  <a:off x="2356" y="768"/>
                  <a:ext cx="476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3000">
                      <a:latin typeface="Times New Roman" pitchFamily="18" charset="0"/>
                    </a:rPr>
                    <a:t>222</a:t>
                  </a:r>
                </a:p>
              </p:txBody>
            </p:sp>
            <p:sp>
              <p:nvSpPr>
                <p:cNvPr id="20670" name="Text Box 190"/>
                <p:cNvSpPr txBox="1">
                  <a:spLocks noChangeArrowheads="1"/>
                </p:cNvSpPr>
                <p:nvPr/>
              </p:nvSpPr>
              <p:spPr bwMode="auto">
                <a:xfrm>
                  <a:off x="2496" y="1258"/>
                  <a:ext cx="356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3000">
                      <a:latin typeface="Times New Roman" pitchFamily="18" charset="0"/>
                    </a:rPr>
                    <a:t>86</a:t>
                  </a:r>
                </a:p>
              </p:txBody>
            </p:sp>
          </p:grpSp>
        </p:grpSp>
        <p:grpSp>
          <p:nvGrpSpPr>
            <p:cNvPr id="20684" name="Group 204"/>
            <p:cNvGrpSpPr>
              <a:grpSpLocks/>
            </p:cNvGrpSpPr>
            <p:nvPr/>
          </p:nvGrpSpPr>
          <p:grpSpPr bwMode="auto">
            <a:xfrm>
              <a:off x="4128" y="2812"/>
              <a:ext cx="812" cy="1220"/>
              <a:chOff x="4128" y="2812"/>
              <a:chExt cx="812" cy="1220"/>
            </a:xfrm>
          </p:grpSpPr>
          <p:grpSp>
            <p:nvGrpSpPr>
              <p:cNvPr id="20663" name="Group 183"/>
              <p:cNvGrpSpPr>
                <a:grpSpLocks/>
              </p:cNvGrpSpPr>
              <p:nvPr/>
            </p:nvGrpSpPr>
            <p:grpSpPr bwMode="auto">
              <a:xfrm>
                <a:off x="4272" y="3504"/>
                <a:ext cx="576" cy="528"/>
                <a:chOff x="2640" y="1392"/>
                <a:chExt cx="576" cy="528"/>
              </a:xfrm>
            </p:grpSpPr>
            <p:sp>
              <p:nvSpPr>
                <p:cNvPr id="20652" name="Oval 172"/>
                <p:cNvSpPr>
                  <a:spLocks noChangeArrowheads="1"/>
                </p:cNvSpPr>
                <p:nvPr/>
              </p:nvSpPr>
              <p:spPr bwMode="auto">
                <a:xfrm>
                  <a:off x="2640" y="1536"/>
                  <a:ext cx="288" cy="28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56" name="Oval 176"/>
                <p:cNvSpPr>
                  <a:spLocks noChangeArrowheads="1"/>
                </p:cNvSpPr>
                <p:nvPr/>
              </p:nvSpPr>
              <p:spPr bwMode="auto">
                <a:xfrm>
                  <a:off x="2784" y="1392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57" name="Oval 177"/>
                <p:cNvSpPr>
                  <a:spLocks noChangeArrowheads="1"/>
                </p:cNvSpPr>
                <p:nvPr/>
              </p:nvSpPr>
              <p:spPr bwMode="auto">
                <a:xfrm>
                  <a:off x="2784" y="1632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59" name="Oval 179"/>
                <p:cNvSpPr>
                  <a:spLocks noChangeArrowheads="1"/>
                </p:cNvSpPr>
                <p:nvPr/>
              </p:nvSpPr>
              <p:spPr bwMode="auto">
                <a:xfrm>
                  <a:off x="2928" y="1536"/>
                  <a:ext cx="288" cy="28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673" name="Group 193"/>
              <p:cNvGrpSpPr>
                <a:grpSpLocks/>
              </p:cNvGrpSpPr>
              <p:nvPr/>
            </p:nvGrpSpPr>
            <p:grpSpPr bwMode="auto">
              <a:xfrm>
                <a:off x="4128" y="2812"/>
                <a:ext cx="812" cy="836"/>
                <a:chOff x="4228" y="2572"/>
                <a:chExt cx="812" cy="836"/>
              </a:xfrm>
            </p:grpSpPr>
            <p:sp>
              <p:nvSpPr>
                <p:cNvPr id="20674" name="Text Box 194"/>
                <p:cNvSpPr txBox="1">
                  <a:spLocks noChangeArrowheads="1"/>
                </p:cNvSpPr>
                <p:nvPr/>
              </p:nvSpPr>
              <p:spPr bwMode="auto">
                <a:xfrm>
                  <a:off x="4364" y="2652"/>
                  <a:ext cx="676" cy="6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6000">
                      <a:latin typeface="Times New Roman" pitchFamily="18" charset="0"/>
                    </a:rPr>
                    <a:t>He</a:t>
                  </a:r>
                </a:p>
              </p:txBody>
            </p:sp>
            <p:sp>
              <p:nvSpPr>
                <p:cNvPr id="20675" name="Text Box 195"/>
                <p:cNvSpPr txBox="1">
                  <a:spLocks noChangeArrowheads="1"/>
                </p:cNvSpPr>
                <p:nvPr/>
              </p:nvSpPr>
              <p:spPr bwMode="auto">
                <a:xfrm>
                  <a:off x="4228" y="2572"/>
                  <a:ext cx="236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3000">
                      <a:latin typeface="Times New Roman" pitchFamily="18" charset="0"/>
                    </a:rPr>
                    <a:t>4</a:t>
                  </a:r>
                </a:p>
              </p:txBody>
            </p:sp>
            <p:sp>
              <p:nvSpPr>
                <p:cNvPr id="20676" name="Text Box 196"/>
                <p:cNvSpPr txBox="1">
                  <a:spLocks noChangeArrowheads="1"/>
                </p:cNvSpPr>
                <p:nvPr/>
              </p:nvSpPr>
              <p:spPr bwMode="auto">
                <a:xfrm>
                  <a:off x="4228" y="3062"/>
                  <a:ext cx="236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3000">
                      <a:latin typeface="Times New Roman" pitchFamily="18" charset="0"/>
                    </a:rPr>
                    <a:t>2</a:t>
                  </a:r>
                </a:p>
              </p:txBody>
            </p:sp>
          </p:grpSp>
        </p:grpSp>
      </p:grpSp>
      <p:grpSp>
        <p:nvGrpSpPr>
          <p:cNvPr id="20681" name="Group 201"/>
          <p:cNvGrpSpPr>
            <a:grpSpLocks/>
          </p:cNvGrpSpPr>
          <p:nvPr/>
        </p:nvGrpSpPr>
        <p:grpSpPr bwMode="auto">
          <a:xfrm>
            <a:off x="3124200" y="3124200"/>
            <a:ext cx="3505200" cy="2819400"/>
            <a:chOff x="1968" y="1968"/>
            <a:chExt cx="2208" cy="1776"/>
          </a:xfrm>
        </p:grpSpPr>
        <p:sp>
          <p:nvSpPr>
            <p:cNvPr id="20679" name="Line 199"/>
            <p:cNvSpPr>
              <a:spLocks noChangeShapeType="1"/>
            </p:cNvSpPr>
            <p:nvPr/>
          </p:nvSpPr>
          <p:spPr bwMode="auto">
            <a:xfrm flipV="1">
              <a:off x="1968" y="1968"/>
              <a:ext cx="196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0" name="Line 200"/>
            <p:cNvSpPr>
              <a:spLocks noChangeShapeType="1"/>
            </p:cNvSpPr>
            <p:nvPr/>
          </p:nvSpPr>
          <p:spPr bwMode="auto">
            <a:xfrm>
              <a:off x="1968" y="2640"/>
              <a:ext cx="220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2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184525" y="609600"/>
            <a:ext cx="297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Beta Decay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57200" y="1676400"/>
            <a:ext cx="8229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GB" sz="2800">
                <a:latin typeface="Times New Roman" pitchFamily="18" charset="0"/>
              </a:rPr>
              <a:t>A beta particle is a fast moving electron which is emitted from the nucleus of an atom undergoing radioactive decay.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3400" y="454025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GB" sz="2800">
                <a:latin typeface="Times New Roman" pitchFamily="18" charset="0"/>
              </a:rPr>
              <a:t>Beta decay occurs when a neutron changes into a proton and an electron.</a:t>
            </a:r>
          </a:p>
        </p:txBody>
      </p:sp>
      <p:grpSp>
        <p:nvGrpSpPr>
          <p:cNvPr id="24582" name="Group 6"/>
          <p:cNvGrpSpPr>
            <a:grpSpLocks/>
          </p:cNvGrpSpPr>
          <p:nvPr/>
        </p:nvGrpSpPr>
        <p:grpSpPr bwMode="auto">
          <a:xfrm>
            <a:off x="1371600" y="3200400"/>
            <a:ext cx="1524000" cy="1219200"/>
            <a:chOff x="1056" y="1248"/>
            <a:chExt cx="1584" cy="1248"/>
          </a:xfrm>
        </p:grpSpPr>
        <p:grpSp>
          <p:nvGrpSpPr>
            <p:cNvPr id="24583" name="Group 7"/>
            <p:cNvGrpSpPr>
              <a:grpSpLocks/>
            </p:cNvGrpSpPr>
            <p:nvPr/>
          </p:nvGrpSpPr>
          <p:grpSpPr bwMode="auto">
            <a:xfrm>
              <a:off x="1344" y="1248"/>
              <a:ext cx="960" cy="720"/>
              <a:chOff x="1152" y="1248"/>
              <a:chExt cx="960" cy="720"/>
            </a:xfrm>
          </p:grpSpPr>
          <p:grpSp>
            <p:nvGrpSpPr>
              <p:cNvPr id="24584" name="Group 8"/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4585" name="Oval 9"/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86" name="Oval 10"/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87" name="Oval 1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88" name="Oval 12"/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89" name="Oval 13"/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0" name="Oval 14"/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1" name="Oval 15"/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2" name="Oval 16"/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3" name="Oval 17"/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4" name="Oval 18"/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5" name="Oval 19"/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6" name="Oval 20"/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7" name="Oval 21"/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8" name="Oval 22"/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599" name="Oval 23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0" name="Oval 24"/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1" name="Oval 25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2" name="Oval 26"/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603" name="Group 27"/>
            <p:cNvGrpSpPr>
              <a:grpSpLocks/>
            </p:cNvGrpSpPr>
            <p:nvPr/>
          </p:nvGrpSpPr>
          <p:grpSpPr bwMode="auto">
            <a:xfrm>
              <a:off x="1056" y="1536"/>
              <a:ext cx="960" cy="720"/>
              <a:chOff x="1152" y="1248"/>
              <a:chExt cx="960" cy="720"/>
            </a:xfrm>
          </p:grpSpPr>
          <p:grpSp>
            <p:nvGrpSpPr>
              <p:cNvPr id="24604" name="Group 28"/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4605" name="Oval 29"/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6" name="Oval 30"/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7" name="Oval 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8" name="Oval 32"/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9" name="Oval 33"/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0" name="Oval 34"/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1" name="Oval 35"/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2" name="Oval 36"/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3" name="Oval 37"/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4" name="Oval 38"/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5" name="Oval 39"/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6" name="Oval 40"/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7" name="Oval 41"/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8" name="Oval 42"/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619" name="Oval 43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0" name="Oval 44"/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1" name="Oval 45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2" name="Oval 46"/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623" name="Group 47"/>
            <p:cNvGrpSpPr>
              <a:grpSpLocks/>
            </p:cNvGrpSpPr>
            <p:nvPr/>
          </p:nvGrpSpPr>
          <p:grpSpPr bwMode="auto">
            <a:xfrm>
              <a:off x="1680" y="1488"/>
              <a:ext cx="960" cy="720"/>
              <a:chOff x="1152" y="1248"/>
              <a:chExt cx="960" cy="720"/>
            </a:xfrm>
          </p:grpSpPr>
          <p:grpSp>
            <p:nvGrpSpPr>
              <p:cNvPr id="24624" name="Group 48"/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4625" name="Oval 49"/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6" name="Oval 50"/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7" name="Oval 5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8" name="Oval 52"/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9" name="Oval 53"/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0" name="Oval 54"/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1" name="Oval 55"/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2" name="Oval 56"/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3" name="Oval 57"/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4" name="Oval 58"/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5" name="Oval 59"/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6" name="Oval 60"/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7" name="Oval 61"/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8" name="Oval 62"/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639" name="Oval 63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0" name="Oval 64"/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1" name="Oval 65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2" name="Oval 66"/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643" name="Group 67"/>
            <p:cNvGrpSpPr>
              <a:grpSpLocks/>
            </p:cNvGrpSpPr>
            <p:nvPr/>
          </p:nvGrpSpPr>
          <p:grpSpPr bwMode="auto">
            <a:xfrm>
              <a:off x="1344" y="1776"/>
              <a:ext cx="960" cy="720"/>
              <a:chOff x="1152" y="1248"/>
              <a:chExt cx="960" cy="720"/>
            </a:xfrm>
          </p:grpSpPr>
          <p:grpSp>
            <p:nvGrpSpPr>
              <p:cNvPr id="24644" name="Group 68"/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4645" name="Oval 69"/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46" name="Oval 70"/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47" name="Oval 7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48" name="Oval 72"/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49" name="Oval 73"/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50" name="Oval 74"/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51" name="Oval 75"/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52" name="Oval 76"/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53" name="Oval 77"/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54" name="Oval 78"/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55" name="Oval 79"/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56" name="Oval 80"/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57" name="Oval 81"/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58" name="Oval 82"/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659" name="Oval 83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60" name="Oval 84"/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61" name="Oval 85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62" name="Oval 86"/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4672" name="Group 96"/>
          <p:cNvGrpSpPr>
            <a:grpSpLocks/>
          </p:cNvGrpSpPr>
          <p:nvPr/>
        </p:nvGrpSpPr>
        <p:grpSpPr bwMode="auto">
          <a:xfrm>
            <a:off x="2984500" y="3328988"/>
            <a:ext cx="2654300" cy="828675"/>
            <a:chOff x="1880" y="2097"/>
            <a:chExt cx="1672" cy="522"/>
          </a:xfrm>
        </p:grpSpPr>
        <p:grpSp>
          <p:nvGrpSpPr>
            <p:cNvPr id="24665" name="Group 89"/>
            <p:cNvGrpSpPr>
              <a:grpSpLocks/>
            </p:cNvGrpSpPr>
            <p:nvPr/>
          </p:nvGrpSpPr>
          <p:grpSpPr bwMode="auto">
            <a:xfrm>
              <a:off x="2352" y="2256"/>
              <a:ext cx="1200" cy="192"/>
              <a:chOff x="1968" y="2256"/>
              <a:chExt cx="1200" cy="192"/>
            </a:xfrm>
          </p:grpSpPr>
          <p:sp>
            <p:nvSpPr>
              <p:cNvPr id="24663" name="Oval 87"/>
              <p:cNvSpPr>
                <a:spLocks noChangeArrowheads="1"/>
              </p:cNvSpPr>
              <p:nvPr/>
            </p:nvSpPr>
            <p:spPr bwMode="auto">
              <a:xfrm>
                <a:off x="1968" y="225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3366FF">
                      <a:gamma/>
                      <a:shade val="66275"/>
                      <a:invGamma/>
                    </a:srgbClr>
                  </a:gs>
                  <a:gs pos="100000">
                    <a:srgbClr val="3366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64" name="Line 88"/>
              <p:cNvSpPr>
                <a:spLocks noChangeShapeType="1"/>
              </p:cNvSpPr>
              <p:nvPr/>
            </p:nvSpPr>
            <p:spPr bwMode="auto">
              <a:xfrm>
                <a:off x="2160" y="2352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670" name="Group 94"/>
            <p:cNvGrpSpPr>
              <a:grpSpLocks/>
            </p:cNvGrpSpPr>
            <p:nvPr/>
          </p:nvGrpSpPr>
          <p:grpSpPr bwMode="auto">
            <a:xfrm>
              <a:off x="2064" y="2304"/>
              <a:ext cx="240" cy="96"/>
              <a:chOff x="2064" y="2304"/>
              <a:chExt cx="240" cy="96"/>
            </a:xfrm>
          </p:grpSpPr>
          <p:sp>
            <p:nvSpPr>
              <p:cNvPr id="24667" name="Line 91"/>
              <p:cNvSpPr>
                <a:spLocks noChangeShapeType="1"/>
              </p:cNvSpPr>
              <p:nvPr/>
            </p:nvSpPr>
            <p:spPr bwMode="auto">
              <a:xfrm>
                <a:off x="2064" y="230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8" name="Line 92"/>
              <p:cNvSpPr>
                <a:spLocks noChangeShapeType="1"/>
              </p:cNvSpPr>
              <p:nvPr/>
            </p:nvSpPr>
            <p:spPr bwMode="auto">
              <a:xfrm>
                <a:off x="2064" y="240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9" name="Line 93"/>
              <p:cNvSpPr>
                <a:spLocks noChangeShapeType="1"/>
              </p:cNvSpPr>
              <p:nvPr/>
            </p:nvSpPr>
            <p:spPr bwMode="auto">
              <a:xfrm>
                <a:off x="2064" y="235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71" name="Freeform 95"/>
            <p:cNvSpPr>
              <a:spLocks/>
            </p:cNvSpPr>
            <p:nvPr/>
          </p:nvSpPr>
          <p:spPr bwMode="auto">
            <a:xfrm>
              <a:off x="1880" y="2097"/>
              <a:ext cx="249" cy="522"/>
            </a:xfrm>
            <a:custGeom>
              <a:avLst/>
              <a:gdLst/>
              <a:ahLst/>
              <a:cxnLst>
                <a:cxn ang="0">
                  <a:pos x="217" y="126"/>
                </a:cxn>
                <a:cxn ang="0">
                  <a:pos x="163" y="0"/>
                </a:cxn>
                <a:cxn ang="0">
                  <a:pos x="109" y="27"/>
                </a:cxn>
                <a:cxn ang="0">
                  <a:pos x="100" y="72"/>
                </a:cxn>
                <a:cxn ang="0">
                  <a:pos x="37" y="81"/>
                </a:cxn>
                <a:cxn ang="0">
                  <a:pos x="46" y="180"/>
                </a:cxn>
                <a:cxn ang="0">
                  <a:pos x="64" y="270"/>
                </a:cxn>
                <a:cxn ang="0">
                  <a:pos x="10" y="342"/>
                </a:cxn>
                <a:cxn ang="0">
                  <a:pos x="100" y="405"/>
                </a:cxn>
                <a:cxn ang="0">
                  <a:pos x="127" y="513"/>
                </a:cxn>
                <a:cxn ang="0">
                  <a:pos x="217" y="459"/>
                </a:cxn>
              </a:cxnLst>
              <a:rect l="0" t="0" r="r" b="b"/>
              <a:pathLst>
                <a:path w="249" h="522">
                  <a:moveTo>
                    <a:pt x="217" y="126"/>
                  </a:moveTo>
                  <a:cubicBezTo>
                    <a:pt x="238" y="64"/>
                    <a:pt x="213" y="33"/>
                    <a:pt x="163" y="0"/>
                  </a:cubicBezTo>
                  <a:cubicBezTo>
                    <a:pt x="149" y="5"/>
                    <a:pt x="117" y="13"/>
                    <a:pt x="109" y="27"/>
                  </a:cubicBezTo>
                  <a:cubicBezTo>
                    <a:pt x="101" y="40"/>
                    <a:pt x="112" y="63"/>
                    <a:pt x="100" y="72"/>
                  </a:cubicBezTo>
                  <a:cubicBezTo>
                    <a:pt x="83" y="85"/>
                    <a:pt x="58" y="78"/>
                    <a:pt x="37" y="81"/>
                  </a:cubicBezTo>
                  <a:cubicBezTo>
                    <a:pt x="8" y="125"/>
                    <a:pt x="18" y="139"/>
                    <a:pt x="46" y="180"/>
                  </a:cubicBezTo>
                  <a:cubicBezTo>
                    <a:pt x="16" y="225"/>
                    <a:pt x="0" y="249"/>
                    <a:pt x="64" y="270"/>
                  </a:cubicBezTo>
                  <a:cubicBezTo>
                    <a:pt x="44" y="300"/>
                    <a:pt x="21" y="308"/>
                    <a:pt x="10" y="342"/>
                  </a:cubicBezTo>
                  <a:cubicBezTo>
                    <a:pt x="25" y="401"/>
                    <a:pt x="46" y="391"/>
                    <a:pt x="100" y="405"/>
                  </a:cubicBezTo>
                  <a:cubicBezTo>
                    <a:pt x="80" y="466"/>
                    <a:pt x="65" y="472"/>
                    <a:pt x="127" y="513"/>
                  </a:cubicBezTo>
                  <a:cubicBezTo>
                    <a:pt x="175" y="508"/>
                    <a:pt x="249" y="522"/>
                    <a:pt x="217" y="45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80" grpId="0" autoUpdateAnimBg="0"/>
      <p:bldP spid="24581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237</TotalTime>
  <Words>1084</Words>
  <Application>Microsoft Office PowerPoint</Application>
  <PresentationFormat>On-screen Show (4:3)</PresentationFormat>
  <Paragraphs>233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Metro</vt:lpstr>
      <vt:lpstr>Radioactive Decay and Half-Life Calculations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Carbon 14 dating</vt:lpstr>
      <vt:lpstr>Half-Life Calculation #1</vt:lpstr>
      <vt:lpstr>Half-Life Calculation #2</vt:lpstr>
      <vt:lpstr>Half-Life Calculation # 3</vt:lpstr>
      <vt:lpstr>Half-Life Calculation # 4</vt:lpstr>
      <vt:lpstr>Half-Life Calculation # 5</vt:lpstr>
      <vt:lpstr>Half-Life Calculation # 6</vt:lpstr>
      <vt:lpstr>Half-Life Calculation # 7</vt:lpstr>
      <vt:lpstr>Answers to Half-Life Calculations</vt:lpstr>
      <vt:lpstr>Answers to Half-Life Calculations</vt:lpstr>
      <vt:lpstr>Answers to Half-Life Calculations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Mellany33 Conway</dc:creator>
  <cp:lastModifiedBy>Dan</cp:lastModifiedBy>
  <cp:revision>18</cp:revision>
  <dcterms:created xsi:type="dcterms:W3CDTF">2003-03-19T14:12:20Z</dcterms:created>
  <dcterms:modified xsi:type="dcterms:W3CDTF">2013-11-14T02:51:26Z</dcterms:modified>
</cp:coreProperties>
</file>