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8"/>
      </p:cViewPr>
      <p:guideLst>
        <p:guide orient="horz" pos="2952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CF804EA-8A4B-436A-BD65-73ACC5266084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63EA37A9-3DBE-4ACE-B428-FA736ACB3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6BFF2-7804-46F7-8DB1-A468B51AF710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EBCDC-AECC-46C7-92FA-5D06DA0088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Trends </a:t>
            </a:r>
            <a:r>
              <a:rPr lang="en-US" dirty="0" smtClean="0"/>
              <a:t>in the Periodic Table</a:t>
            </a:r>
            <a:br>
              <a:rPr lang="en-US" dirty="0" smtClean="0"/>
            </a:br>
            <a:r>
              <a:rPr lang="en-US" dirty="0" smtClean="0"/>
              <a:t>and the Bohr Atomic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</a:t>
            </a:r>
            <a:r>
              <a:rPr lang="en-US" dirty="0" err="1" smtClean="0"/>
              <a:t>Electronegativity</a:t>
            </a:r>
            <a:r>
              <a:rPr lang="en-US" dirty="0" smtClean="0"/>
              <a:t> in a Group?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Electronegativity</a:t>
            </a:r>
            <a:r>
              <a:rPr lang="en-US" dirty="0" smtClean="0"/>
              <a:t> is the tendency of an atom to attract electrons.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EN is related to the number of protons.  Based on that, we predict EN to increase going down a group.  Does it?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1419225" cy="598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4600" y="381000"/>
            <a:ext cx="2359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Explain that!</a:t>
            </a:r>
            <a:endParaRPr lang="en-US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trends along a Period?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					</a:t>
            </a:r>
            <a:r>
              <a:rPr lang="en-US" u="sng" dirty="0" smtClean="0"/>
              <a:t>Increases or Decreases</a:t>
            </a:r>
          </a:p>
          <a:p>
            <a:pPr marL="514350" indent="-514350">
              <a:buAutoNum type="arabicPeriod"/>
            </a:pPr>
            <a:r>
              <a:rPr lang="en-US" dirty="0" smtClean="0"/>
              <a:t>Ionization Energy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Electronegativity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Atomic Radius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Explain each!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Ionization Energy along a Period</a:t>
            </a:r>
            <a:endParaRPr lang="en-US" dirty="0"/>
          </a:p>
        </p:txBody>
      </p:sp>
      <p:pic>
        <p:nvPicPr>
          <p:cNvPr id="3074" name="Picture 2" descr="http://www.creative-chemistry.org.uk/alevel/module1/images/trends6ch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990600"/>
            <a:ext cx="4800600" cy="32244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5720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Why?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Electronegativity</a:t>
            </a:r>
            <a:r>
              <a:rPr lang="en-US" dirty="0" smtClean="0"/>
              <a:t> along a Period</a:t>
            </a:r>
            <a:endParaRPr lang="en-US" dirty="0"/>
          </a:p>
        </p:txBody>
      </p:sp>
      <p:pic>
        <p:nvPicPr>
          <p:cNvPr id="2050" name="Picture 2" descr="Graph of electronegativity values of Period 3 elemen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4876800" cy="33380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44196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Why?</a:t>
            </a:r>
            <a:endParaRPr lang="en-US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Radius along a Period</a:t>
            </a:r>
            <a:endParaRPr lang="en-US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39130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Why?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have learned so far: Ionization Energy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Groups 1 and 2: </a:t>
            </a:r>
            <a:br>
              <a:rPr lang="en-US" dirty="0" smtClean="0"/>
            </a:br>
            <a:r>
              <a:rPr lang="en-US" dirty="0" smtClean="0"/>
              <a:t>IE is the energy required to lose valence electrons.  </a:t>
            </a:r>
          </a:p>
          <a:p>
            <a:pPr>
              <a:buNone/>
            </a:pPr>
            <a:r>
              <a:rPr lang="en-US" dirty="0" smtClean="0"/>
              <a:t>	IE decreases going down the groups.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High IE = low reactivity (electrons are tightly held)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Low IE = high reactivity (electrons are loosely held)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demonstrated this using a precipitation reaction between metal nitrates and a carbonate.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2: Alkaline Earth Metals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1910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Period  Element	   IE </a:t>
            </a:r>
            <a:r>
              <a:rPr lang="en-US" sz="1600" dirty="0" smtClean="0"/>
              <a:t>(</a:t>
            </a:r>
            <a:r>
              <a:rPr lang="en-US" sz="1600" dirty="0" err="1" smtClean="0"/>
              <a:t>eV</a:t>
            </a:r>
            <a:r>
              <a:rPr lang="en-US" sz="1600" dirty="0" smtClean="0"/>
              <a:t>)</a:t>
            </a:r>
            <a:r>
              <a:rPr lang="en-US" dirty="0" smtClean="0"/>
              <a:t>   	</a:t>
            </a:r>
          </a:p>
          <a:p>
            <a:pPr>
              <a:buNone/>
            </a:pPr>
            <a:r>
              <a:rPr lang="en-US" dirty="0" smtClean="0"/>
              <a:t>2		    Be (4)	    9.3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3		    Mg (12)	    7.6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4		    Ca (20)	    6.1</a:t>
            </a:r>
          </a:p>
          <a:p>
            <a:pPr>
              <a:buNone/>
            </a:pPr>
            <a:r>
              <a:rPr lang="en-US" dirty="0" smtClean="0"/>
              <a:t>5		    </a:t>
            </a:r>
            <a:r>
              <a:rPr lang="en-US" dirty="0" err="1" smtClean="0"/>
              <a:t>Sr</a:t>
            </a:r>
            <a:r>
              <a:rPr lang="en-US" dirty="0" smtClean="0"/>
              <a:t> (38)	    5.7</a:t>
            </a:r>
          </a:p>
          <a:p>
            <a:pPr>
              <a:buNone/>
            </a:pPr>
            <a:r>
              <a:rPr lang="en-US" dirty="0" smtClean="0"/>
              <a:t>6		    </a:t>
            </a:r>
            <a:r>
              <a:rPr lang="en-US" dirty="0" err="1" smtClean="0"/>
              <a:t>Ba</a:t>
            </a:r>
            <a:r>
              <a:rPr lang="en-US" dirty="0" smtClean="0"/>
              <a:t> (56)	    5.2</a:t>
            </a:r>
            <a:endParaRPr lang="en-US" dirty="0"/>
          </a:p>
        </p:txBody>
      </p:sp>
      <p:pic>
        <p:nvPicPr>
          <p:cNvPr id="1026" name="Picture 2" descr="http://www.bbc.co.uk/schools/gcsebitesize/science/images/diag_magnes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143000"/>
            <a:ext cx="4583903" cy="2667000"/>
          </a:xfrm>
          <a:prstGeom prst="rect">
            <a:avLst/>
          </a:prstGeom>
          <a:noFill/>
        </p:spPr>
      </p:pic>
      <p:pic>
        <p:nvPicPr>
          <p:cNvPr id="1028" name="Picture 4" descr="http://www.bbc.co.uk/schools/gcsebitesize/science/images/diag_calciu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733800"/>
            <a:ext cx="4190997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Reason for IE Trend Down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Valence electrons that are farther away from the nucleus are easier to strip away.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Because of their greater distance, they are held less strongly by the protons. </a:t>
            </a:r>
            <a:endParaRPr lang="en-US" dirty="0"/>
          </a:p>
        </p:txBody>
      </p:sp>
      <p:pic>
        <p:nvPicPr>
          <p:cNvPr id="18436" name="Picture 4" descr="http://www.physics4kids.com/files/art/elec_charge3_240x18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10000"/>
            <a:ext cx="360680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is a Valence Electron?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1981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This is any electron in the outermost energy level of an atom.  All Group 2 elements have two valence electrons.  They ionize to (+2).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 descr="http://www.bbc.co.uk/schools/gcsebitesize/science/images/diag_magnes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819400"/>
            <a:ext cx="589359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you guess how many valence electrons are in group 1 alkali metals?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76400"/>
            <a:ext cx="37338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Period 2 Lithium (3) </a:t>
            </a:r>
            <a:endParaRPr lang="en-US" b="1" dirty="0"/>
          </a:p>
        </p:txBody>
      </p:sp>
      <p:pic>
        <p:nvPicPr>
          <p:cNvPr id="16388" name="Picture 4" descr="http://www.bbc.co.uk/schools/gcsebitesize/science/images/diag_lith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09800"/>
            <a:ext cx="6324600" cy="3679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bbc.co.uk/schools/gcsebitesize/science/images/diag_sod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61844" cy="3352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5334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Period 3 Sodium (11)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bbc.co.uk/schools/gcsebitesize/science/images/atom_potassi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3429000" cy="3429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685800"/>
            <a:ext cx="3581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What is my atomic number and how do you know?</a:t>
            </a:r>
          </a:p>
          <a:p>
            <a:endParaRPr lang="en-US" sz="2800" dirty="0" smtClean="0"/>
          </a:p>
          <a:p>
            <a:r>
              <a:rPr lang="en-US" sz="2800" dirty="0" smtClean="0"/>
              <a:t>2. What is my period and how do you know?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3. What is my group and how do you know?</a:t>
            </a:r>
          </a:p>
          <a:p>
            <a:endParaRPr lang="en-US" sz="2800" dirty="0"/>
          </a:p>
          <a:p>
            <a:r>
              <a:rPr lang="en-US" sz="2800" dirty="0" smtClean="0"/>
              <a:t>4. What is my charge when I ionize?</a:t>
            </a:r>
          </a:p>
          <a:p>
            <a:endParaRPr lang="en-US" sz="2800" dirty="0" smtClean="0"/>
          </a:p>
          <a:p>
            <a:r>
              <a:rPr lang="en-US" sz="2800" dirty="0" smtClean="0"/>
              <a:t>(What element am I?)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You Can Tell From the Bohr Atomic Model: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 the Group Trend in Atomic Radii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predict that adding energy levels increases the atomic radius.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209800"/>
            <a:ext cx="1676400" cy="397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http://www.chem.tamu.edu/class/majors/tutorialnotefiles/Atomicradi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745" y="2743200"/>
            <a:ext cx="392523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251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Trends in the Periodic Table and the Bohr Atomic Model</vt:lpstr>
      <vt:lpstr>What we have learned so far: Ionization Energy Trends</vt:lpstr>
      <vt:lpstr>Group 2: Alkaline Earth Metals</vt:lpstr>
      <vt:lpstr>Reason for IE Trend Down Groups</vt:lpstr>
      <vt:lpstr>What is a Valence Electron?</vt:lpstr>
      <vt:lpstr>Can you guess how many valence electrons are in group 1 alkali metals?</vt:lpstr>
      <vt:lpstr>Slide 7</vt:lpstr>
      <vt:lpstr>Slide 8</vt:lpstr>
      <vt:lpstr>Predict the Group Trend in Atomic Radii</vt:lpstr>
      <vt:lpstr>What About Electronegativity in a Group?</vt:lpstr>
      <vt:lpstr>Slide 11</vt:lpstr>
      <vt:lpstr>What about trends along a Period?</vt:lpstr>
      <vt:lpstr>Ionization Energy along a Period</vt:lpstr>
      <vt:lpstr>Electronegativity along a Period</vt:lpstr>
      <vt:lpstr>Atomic Radius along a Period</vt:lpstr>
    </vt:vector>
  </TitlesOfParts>
  <Company>Milwaukee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the Periodic Table</dc:title>
  <dc:creator>Dan</dc:creator>
  <cp:lastModifiedBy>Dan</cp:lastModifiedBy>
  <cp:revision>33</cp:revision>
  <dcterms:created xsi:type="dcterms:W3CDTF">2011-11-15T03:23:34Z</dcterms:created>
  <dcterms:modified xsi:type="dcterms:W3CDTF">2014-12-07T14:45:01Z</dcterms:modified>
</cp:coreProperties>
</file>